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256" r:id="rId2"/>
    <p:sldId id="338" r:id="rId3"/>
    <p:sldId id="304" r:id="rId4"/>
    <p:sldId id="303" r:id="rId5"/>
    <p:sldId id="315" r:id="rId6"/>
    <p:sldId id="316" r:id="rId7"/>
    <p:sldId id="305" r:id="rId8"/>
    <p:sldId id="339" r:id="rId9"/>
    <p:sldId id="318" r:id="rId10"/>
    <p:sldId id="343" r:id="rId11"/>
    <p:sldId id="335" r:id="rId12"/>
    <p:sldId id="317" r:id="rId13"/>
    <p:sldId id="331" r:id="rId14"/>
    <p:sldId id="334" r:id="rId15"/>
    <p:sldId id="297" r:id="rId16"/>
    <p:sldId id="312" r:id="rId17"/>
    <p:sldId id="298" r:id="rId18"/>
    <p:sldId id="314" r:id="rId19"/>
    <p:sldId id="322" r:id="rId20"/>
    <p:sldId id="332" r:id="rId21"/>
    <p:sldId id="333" r:id="rId22"/>
    <p:sldId id="356" r:id="rId23"/>
    <p:sldId id="357" r:id="rId24"/>
    <p:sldId id="358" r:id="rId25"/>
    <p:sldId id="359" r:id="rId26"/>
    <p:sldId id="362" r:id="rId27"/>
    <p:sldId id="413" r:id="rId28"/>
    <p:sldId id="414" r:id="rId29"/>
    <p:sldId id="415" r:id="rId30"/>
    <p:sldId id="416" r:id="rId31"/>
    <p:sldId id="417" r:id="rId32"/>
    <p:sldId id="418" r:id="rId33"/>
    <p:sldId id="426" r:id="rId34"/>
    <p:sldId id="419" r:id="rId35"/>
    <p:sldId id="420" r:id="rId36"/>
    <p:sldId id="421" r:id="rId37"/>
    <p:sldId id="422" r:id="rId38"/>
    <p:sldId id="423" r:id="rId39"/>
    <p:sldId id="424" r:id="rId40"/>
    <p:sldId id="425"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410" r:id="rId5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85AC66-8FD7-4A4C-B549-FEC1DE3A67E4}" type="datetimeFigureOut">
              <a:rPr lang="tr-TR"/>
              <a:pPr>
                <a:defRPr/>
              </a:pPr>
              <a:t>22.03.2024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50ADE1-92CE-4D3C-AD1E-D1DADF67FB9C}" type="slidenum">
              <a:rPr lang="tr-TR"/>
              <a:pPr>
                <a:defRPr/>
              </a:pPr>
              <a:t>‹#›</a:t>
            </a:fld>
            <a:endParaRPr 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2176E9-C660-4652-84D4-524AC76E342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E826966-509A-48EE-BE29-BE66D2B4589E}" type="slidenum">
              <a:rPr lang="tr-TR" smtClean="0"/>
              <a:pPr/>
              <a:t>9</a:t>
            </a:fld>
            <a:endParaRPr lang="tr-T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tr-T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655BA38-F69E-4BC6-8351-7E83FAC0661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3ABEE83F-09A0-4EC0-BBA9-027E925885D5}"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61D4752-0E0B-4F27-B72F-867397BB7011}"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2"/>
          <p:cNvSpPr>
            <a:spLocks noGrp="1" noChangeArrowheads="1"/>
          </p:cNvSpPr>
          <p:nvPr>
            <p:ph type="dt" sz="half" idx="10"/>
          </p:nvPr>
        </p:nvSpPr>
        <p:spPr>
          <a:ln/>
        </p:spPr>
        <p:txBody>
          <a:bodyPr/>
          <a:lstStyle>
            <a:lvl1pPr>
              <a:defRPr/>
            </a:lvl1pPr>
          </a:lstStyle>
          <a:p>
            <a:pPr>
              <a:defRPr/>
            </a:pPr>
            <a:endParaRPr lang="tr-TR"/>
          </a:p>
        </p:txBody>
      </p:sp>
      <p:sp>
        <p:nvSpPr>
          <p:cNvPr id="7" name="Rectangle 3"/>
          <p:cNvSpPr>
            <a:spLocks noGrp="1" noChangeArrowheads="1"/>
          </p:cNvSpPr>
          <p:nvPr>
            <p:ph type="sldNum" sz="quarter" idx="11"/>
          </p:nvPr>
        </p:nvSpPr>
        <p:spPr>
          <a:ln/>
        </p:spPr>
        <p:txBody>
          <a:bodyPr/>
          <a:lstStyle>
            <a:lvl1pPr>
              <a:defRPr/>
            </a:lvl1pPr>
          </a:lstStyle>
          <a:p>
            <a:pPr>
              <a:defRPr/>
            </a:pPr>
            <a:fld id="{D9856DD4-A9CE-42F6-8D16-6F2F556A94D2}" type="slidenum">
              <a:rPr lang="tr-TR"/>
              <a:pPr>
                <a:defRPr/>
              </a:pPr>
              <a:t>‹#›</a:t>
            </a:fld>
            <a:endParaRPr lang="tr-T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Metin Yer Tutucusu"/>
          <p:cNvSpPr>
            <a:spLocks noGrp="1"/>
          </p:cNvSpPr>
          <p:nvPr>
            <p:ph type="body"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pPr>
              <a:defRPr/>
            </a:pPr>
            <a:fld id="{F25980F0-E6A0-436F-B78D-D56588BCAF6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1FDB487-8EE7-4D29-B202-ED47BEB5E3CE}"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66555721-6F1C-4C9E-8BD0-B95ECA09033A}"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7AC04583-3B44-4BE0-B64C-A575FCED25E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dt" sz="half"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B734B51C-D59A-4C50-B38F-A963D04BF0E2}" type="slidenum">
              <a:rPr lang="tr-TR"/>
              <a:pPr>
                <a:defRPr/>
              </a:pPr>
              <a:t>‹#›</a:t>
            </a:fld>
            <a:endParaRPr 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dt" sz="half"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6E7DF580-7955-495B-B273-45D26ECB1DDA}" type="slidenum">
              <a:rPr lang="tr-TR"/>
              <a:pPr>
                <a:defRPr/>
              </a:pPr>
              <a:t>‹#›</a:t>
            </a:fld>
            <a:endParaRPr 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5A9C392F-E07D-490A-807C-BA6B9DF5EE43}" type="slidenum">
              <a:rPr lang="tr-TR"/>
              <a:pPr>
                <a:defRPr/>
              </a:pPr>
              <a:t>‹#›</a:t>
            </a:fld>
            <a:endParaRPr 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80370DB8-C281-45CA-BC5F-15FDEFF89C19}"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22E5FD65-B820-40E7-B689-4557873D1217}"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CABF82-9DF8-48A4-801F-A2B119E25FD4}" type="slidenum">
              <a:rPr lang="tr-TR"/>
              <a:pPr>
                <a:defRPr/>
              </a:pPr>
              <a:t>‹#›</a:t>
            </a:fld>
            <a:endParaRPr lang="tr-TR"/>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tr-T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tr-T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3876"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7"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wmf"/><Relationship Id="rId7" Type="http://schemas.openxmlformats.org/officeDocument/2006/relationships/image" Target="../media/image23.gif"/><Relationship Id="rId2" Type="http://schemas.openxmlformats.org/officeDocument/2006/relationships/image" Target="../media/image18.wmf"/><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wmf"/></Relationships>
</file>

<file path=ppt/slides/_rels/slide4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tr-TR" sz="5400" dirty="0"/>
              <a:t>E-TİCARETTE BİLİNMESİ GEREKEN ÖNEMLİ KAVRAMLAR</a:t>
            </a:r>
          </a:p>
        </p:txBody>
      </p:sp>
      <p:sp>
        <p:nvSpPr>
          <p:cNvPr id="2051" name="Rectangle 3"/>
          <p:cNvSpPr>
            <a:spLocks noGrp="1" noChangeArrowheads="1"/>
          </p:cNvSpPr>
          <p:nvPr>
            <p:ph type="subTitle" idx="1"/>
          </p:nvPr>
        </p:nvSpPr>
        <p:spPr>
          <a:xfrm>
            <a:off x="1619250" y="4724400"/>
            <a:ext cx="5608638" cy="1393825"/>
          </a:xfrm>
        </p:spPr>
        <p:txBody>
          <a:bodyPr/>
          <a:lstStyle/>
          <a:p>
            <a:pPr eaLnBrk="1" hangingPunct="1">
              <a:lnSpc>
                <a:spcPct val="80000"/>
              </a:lnSpc>
              <a:defRPr/>
            </a:pPr>
            <a:r>
              <a:rPr lang="tr-TR" sz="2000" dirty="0" err="1">
                <a:latin typeface="Verdana" pitchFamily="34" charset="0"/>
              </a:rPr>
              <a:t>Prof.Dr</a:t>
            </a:r>
            <a:r>
              <a:rPr lang="tr-TR" sz="2000" dirty="0">
                <a:latin typeface="Verdana" pitchFamily="34" charset="0"/>
              </a:rPr>
              <a:t>.Dilber Ulaş</a:t>
            </a:r>
          </a:p>
          <a:p>
            <a:pPr eaLnBrk="1" hangingPunct="1">
              <a:lnSpc>
                <a:spcPct val="80000"/>
              </a:lnSpc>
              <a:defRPr/>
            </a:pPr>
            <a:r>
              <a:rPr lang="tr-TR" sz="2000" dirty="0">
                <a:latin typeface="Verdana" pitchFamily="34" charset="0"/>
              </a:rPr>
              <a:t>Ankara Üniversitesi</a:t>
            </a:r>
          </a:p>
          <a:p>
            <a:pPr eaLnBrk="1" hangingPunct="1">
              <a:lnSpc>
                <a:spcPct val="80000"/>
              </a:lnSpc>
              <a:defRPr/>
            </a:pPr>
            <a:r>
              <a:rPr lang="tr-TR" sz="2000" dirty="0">
                <a:latin typeface="Verdana" pitchFamily="34" charset="0"/>
              </a:rPr>
              <a:t>S.B.F., 2018</a:t>
            </a:r>
          </a:p>
          <a:p>
            <a:pPr eaLnBrk="1" hangingPunct="1">
              <a:lnSpc>
                <a:spcPct val="80000"/>
              </a:lnSpc>
              <a:defRPr/>
            </a:pPr>
            <a:r>
              <a:rPr lang="tr-TR" sz="2000" dirty="0" err="1">
                <a:latin typeface="Verdana" pitchFamily="34" charset="0"/>
              </a:rPr>
              <a:t>ulas</a:t>
            </a:r>
            <a:r>
              <a:rPr lang="tr-TR" sz="2000" dirty="0">
                <a:latin typeface="Verdana" pitchFamily="34" charset="0"/>
              </a:rPr>
              <a:t>@</a:t>
            </a:r>
            <a:r>
              <a:rPr lang="tr-TR" sz="2000" dirty="0" err="1">
                <a:latin typeface="Verdana" pitchFamily="34" charset="0"/>
              </a:rPr>
              <a:t>politics</a:t>
            </a:r>
            <a:r>
              <a:rPr lang="tr-TR" sz="2000" dirty="0">
                <a:latin typeface="Verdana" pitchFamily="34" charset="0"/>
              </a:rPr>
              <a:t>.</a:t>
            </a:r>
            <a:r>
              <a:rPr lang="tr-TR" sz="2000" dirty="0" err="1">
                <a:latin typeface="Verdana" pitchFamily="34" charset="0"/>
              </a:rPr>
              <a:t>ankara</a:t>
            </a:r>
            <a:r>
              <a:rPr lang="tr-TR" sz="2000" dirty="0">
                <a:latin typeface="Verdana" pitchFamily="34" charset="0"/>
              </a:rPr>
              <a:t>.edu.tr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idx="4294967295"/>
          </p:nvPr>
        </p:nvSpPr>
        <p:spPr/>
        <p:txBody>
          <a:bodyPr/>
          <a:lstStyle/>
          <a:p>
            <a:pPr eaLnBrk="1" hangingPunct="1">
              <a:defRPr/>
            </a:pPr>
            <a:r>
              <a:rPr lang="tr-TR"/>
              <a:t>.</a:t>
            </a:r>
          </a:p>
        </p:txBody>
      </p:sp>
      <p:sp>
        <p:nvSpPr>
          <p:cNvPr id="136195" name="Rectangle 3"/>
          <p:cNvSpPr>
            <a:spLocks noGrp="1" noRot="1" noChangeArrowheads="1"/>
          </p:cNvSpPr>
          <p:nvPr>
            <p:ph type="body" idx="4294967295"/>
          </p:nvPr>
        </p:nvSpPr>
        <p:spPr/>
        <p:txBody>
          <a:bodyPr/>
          <a:lstStyle/>
          <a:p>
            <a:pPr eaLnBrk="1" hangingPunct="1">
              <a:buFont typeface="Wingdings" pitchFamily="2" charset="2"/>
              <a:buNone/>
              <a:defRPr/>
            </a:pPr>
            <a:r>
              <a:rPr lang="tr-TR"/>
              <a:t>.</a:t>
            </a:r>
          </a:p>
        </p:txBody>
      </p:sp>
      <p:grpSp>
        <p:nvGrpSpPr>
          <p:cNvPr id="2" name="Group 4"/>
          <p:cNvGrpSpPr>
            <a:grpSpLocks/>
          </p:cNvGrpSpPr>
          <p:nvPr/>
        </p:nvGrpSpPr>
        <p:grpSpPr bwMode="auto">
          <a:xfrm>
            <a:off x="827088" y="1052513"/>
            <a:ext cx="6985000" cy="4751387"/>
            <a:chOff x="612" y="572"/>
            <a:chExt cx="3266" cy="1951"/>
          </a:xfrm>
        </p:grpSpPr>
        <p:sp>
          <p:nvSpPr>
            <p:cNvPr id="33797" name="Oval 5"/>
            <p:cNvSpPr>
              <a:spLocks noChangeArrowheads="1"/>
            </p:cNvSpPr>
            <p:nvPr/>
          </p:nvSpPr>
          <p:spPr bwMode="auto">
            <a:xfrm>
              <a:off x="612" y="572"/>
              <a:ext cx="3266" cy="1951"/>
            </a:xfrm>
            <a:prstGeom prst="ellipse">
              <a:avLst/>
            </a:prstGeom>
            <a:solidFill>
              <a:schemeClr val="bg1"/>
            </a:solidFill>
            <a:ln w="57150" cmpd="thinThick">
              <a:solidFill>
                <a:schemeClr val="tx1"/>
              </a:solidFill>
              <a:round/>
              <a:headEnd/>
              <a:tailEnd/>
            </a:ln>
          </p:spPr>
          <p:txBody>
            <a:bodyPr wrap="none" anchor="ctr"/>
            <a:lstStyle/>
            <a:p>
              <a:pPr algn="ctr" eaLnBrk="0" hangingPunct="0"/>
              <a:endParaRPr lang="tr-TR" sz="4800" b="1">
                <a:latin typeface="Arial" charset="0"/>
              </a:endParaRPr>
            </a:p>
            <a:p>
              <a:pPr algn="ctr" eaLnBrk="0" hangingPunct="0"/>
              <a:r>
                <a:rPr lang="tr-TR" sz="4800" b="1">
                  <a:latin typeface="Arial" charset="0"/>
                </a:rPr>
                <a:t>E-İŞ</a:t>
              </a:r>
            </a:p>
            <a:p>
              <a:pPr algn="ctr" eaLnBrk="0" hangingPunct="0"/>
              <a:endParaRPr lang="tr-TR" sz="4800" b="1">
                <a:latin typeface="Arial" charset="0"/>
              </a:endParaRPr>
            </a:p>
            <a:p>
              <a:pPr algn="ctr" eaLnBrk="0" hangingPunct="0"/>
              <a:endParaRPr lang="tr-TR" sz="4800" b="1">
                <a:latin typeface="Arial" charset="0"/>
              </a:endParaRPr>
            </a:p>
            <a:p>
              <a:pPr algn="ctr" eaLnBrk="0" hangingPunct="0"/>
              <a:endParaRPr lang="tr-TR" sz="4800" b="1">
                <a:latin typeface="Arial" charset="0"/>
              </a:endParaRPr>
            </a:p>
            <a:p>
              <a:pPr algn="ctr" eaLnBrk="0" hangingPunct="0"/>
              <a:endParaRPr lang="tr-TR" sz="4800" b="1">
                <a:latin typeface="Arial" charset="0"/>
              </a:endParaRPr>
            </a:p>
          </p:txBody>
        </p:sp>
        <p:sp>
          <p:nvSpPr>
            <p:cNvPr id="33798" name="Oval 6"/>
            <p:cNvSpPr>
              <a:spLocks noChangeArrowheads="1"/>
            </p:cNvSpPr>
            <p:nvPr/>
          </p:nvSpPr>
          <p:spPr bwMode="auto">
            <a:xfrm>
              <a:off x="1353" y="1311"/>
              <a:ext cx="1905" cy="1088"/>
            </a:xfrm>
            <a:prstGeom prst="ellipse">
              <a:avLst/>
            </a:prstGeom>
            <a:solidFill>
              <a:srgbClr val="FFFF99"/>
            </a:solidFill>
            <a:ln w="57150" cmpd="thickThin">
              <a:solidFill>
                <a:schemeClr val="tx1"/>
              </a:solidFill>
              <a:round/>
              <a:headEnd/>
              <a:tailEnd/>
            </a:ln>
          </p:spPr>
          <p:txBody>
            <a:bodyPr wrap="none" anchor="ctr"/>
            <a:lstStyle/>
            <a:p>
              <a:pPr algn="ctr"/>
              <a:r>
                <a:rPr lang="tr-TR" sz="2400" b="1" dirty="0">
                  <a:solidFill>
                    <a:schemeClr val="bg1"/>
                  </a:solidFill>
                  <a:latin typeface="Arial" charset="0"/>
                </a:rPr>
                <a:t>E-Ticaret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a:t>E-Uygulamalar</a:t>
            </a:r>
          </a:p>
        </p:txBody>
      </p:sp>
      <p:sp>
        <p:nvSpPr>
          <p:cNvPr id="3" name="2 İçerik Yer Tutucusu"/>
          <p:cNvSpPr>
            <a:spLocks noGrp="1"/>
          </p:cNvSpPr>
          <p:nvPr>
            <p:ph idx="1"/>
          </p:nvPr>
        </p:nvSpPr>
        <p:spPr/>
        <p:txBody>
          <a:bodyPr/>
          <a:lstStyle/>
          <a:p>
            <a:pPr>
              <a:buFont typeface="Wingdings" pitchFamily="2" charset="2"/>
              <a:buNone/>
              <a:defRPr/>
            </a:pPr>
            <a:r>
              <a:rPr lang="tr-TR" dirty="0"/>
              <a:t>	E iş gibi iş süreçleriyle </a:t>
            </a:r>
            <a:r>
              <a:rPr lang="tr-TR" dirty="0" err="1"/>
              <a:t>ilgiliweb</a:t>
            </a:r>
            <a:r>
              <a:rPr lang="tr-TR" dirty="0"/>
              <a:t> tabanı, ağ tabalı uygulamaları, GPS (</a:t>
            </a:r>
            <a:r>
              <a:rPr lang="tr-TR" dirty="0" err="1"/>
              <a:t>geographical</a:t>
            </a:r>
            <a:r>
              <a:rPr lang="tr-TR" dirty="0"/>
              <a:t> </a:t>
            </a:r>
            <a:r>
              <a:rPr lang="tr-TR" dirty="0" err="1"/>
              <a:t>positioning</a:t>
            </a:r>
            <a:r>
              <a:rPr lang="tr-TR" dirty="0"/>
              <a:t> </a:t>
            </a:r>
            <a:r>
              <a:rPr lang="tr-TR" dirty="0" err="1"/>
              <a:t>system</a:t>
            </a:r>
            <a:r>
              <a:rPr lang="tr-TR"/>
              <a:t>), </a:t>
            </a:r>
            <a:r>
              <a:rPr lang="tr-TR" dirty="0"/>
              <a:t>mobil cihazlar, bilgisayar, 3G telefonlardaki yaratıcı uygulamaları, MOBESA (Mobil elektronik </a:t>
            </a:r>
            <a:r>
              <a:rPr lang="tr-TR"/>
              <a:t>sistem entegrasyonu) </a:t>
            </a:r>
            <a:r>
              <a:rPr lang="tr-TR" dirty="0"/>
              <a:t>kapsar.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tr-TR" sz="4000"/>
              <a:t>E Dükkan, Sanal Mağaza</a:t>
            </a:r>
            <a:r>
              <a:rPr lang="tr-TR" sz="4000">
                <a:latin typeface="Arial" charset="0"/>
              </a:rPr>
              <a:t>, E İşletme</a:t>
            </a:r>
          </a:p>
        </p:txBody>
      </p:sp>
      <p:sp>
        <p:nvSpPr>
          <p:cNvPr id="68611" name="Rectangle 3"/>
          <p:cNvSpPr>
            <a:spLocks noGrp="1" noChangeArrowheads="1"/>
          </p:cNvSpPr>
          <p:nvPr>
            <p:ph type="body" idx="1"/>
          </p:nvPr>
        </p:nvSpPr>
        <p:spPr/>
        <p:txBody>
          <a:bodyPr/>
          <a:lstStyle/>
          <a:p>
            <a:pPr eaLnBrk="1" hangingPunct="1">
              <a:buFont typeface="Wingdings" pitchFamily="2" charset="2"/>
              <a:buNone/>
              <a:defRPr/>
            </a:pPr>
            <a:r>
              <a:rPr lang="tr-TR"/>
              <a:t>  </a:t>
            </a:r>
          </a:p>
          <a:p>
            <a:pPr eaLnBrk="1" hangingPunct="1">
              <a:buFont typeface="Wingdings" pitchFamily="2" charset="2"/>
              <a:buNone/>
              <a:defRPr/>
            </a:pPr>
            <a:endParaRPr lang="tr-TR"/>
          </a:p>
          <a:p>
            <a:pPr eaLnBrk="1" hangingPunct="1">
              <a:buFont typeface="Wingdings" pitchFamily="2" charset="2"/>
              <a:buNone/>
              <a:defRPr/>
            </a:pPr>
            <a:r>
              <a:rPr lang="tr-TR"/>
              <a:t>   Özel tasarlanmış web siteleri üzerinden ticaretin yapıldığı elektronik dükkan, mağaza.</a:t>
            </a:r>
            <a:endParaRPr lang="tr-TR">
              <a:latin typeface="Arial" charset="0"/>
            </a:endParaRPr>
          </a:p>
          <a:p>
            <a:pPr eaLnBrk="1" hangingPunct="1">
              <a:buFont typeface="Wingdings" pitchFamily="2" charset="2"/>
              <a:buNone/>
              <a:defRPr/>
            </a:pPr>
            <a:endParaRPr lang="tr-TR">
              <a:latin typeface="Arial" charset="0"/>
            </a:endParaRPr>
          </a:p>
          <a:p>
            <a:pPr eaLnBrk="1" hangingPunct="1">
              <a:buFont typeface="Wingdings" pitchFamily="2" charset="2"/>
              <a:buNone/>
              <a:defRPr/>
            </a:pPr>
            <a:r>
              <a:rPr lang="tr-TR">
                <a:latin typeface="Arial" charset="0"/>
              </a:rPr>
              <a:t>	</a:t>
            </a:r>
            <a:r>
              <a:rPr lang="tr-TR"/>
              <a:t>İşletmelerin tedarik, üretim, pazarlama, satış, finans, muhasebe, insan kaynakları gibi diğer iş süreçlerini de bu yeni teknolojiye uyarlamaları</a:t>
            </a:r>
          </a:p>
          <a:p>
            <a:pPr eaLnBrk="1" hangingPunct="1">
              <a:buFont typeface="Wingdings" pitchFamily="2" charset="2"/>
              <a:buNone/>
              <a:defRPr/>
            </a:pPr>
            <a:endParaRPr lang="tr-TR">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81000" y="685800"/>
            <a:ext cx="8382000" cy="1143000"/>
          </a:xfrm>
        </p:spPr>
        <p:txBody>
          <a:bodyPr/>
          <a:lstStyle/>
          <a:p>
            <a:pPr eaLnBrk="1" hangingPunct="1">
              <a:defRPr/>
            </a:pPr>
            <a:r>
              <a:rPr lang="tr-TR" sz="3200" b="0">
                <a:solidFill>
                  <a:schemeClr val="tx1"/>
                </a:solidFill>
                <a:latin typeface="Tahoma" pitchFamily="34" charset="0"/>
              </a:rPr>
              <a:t>E-Pazarlama Nedir?</a:t>
            </a:r>
            <a:endParaRPr lang="en-US" sz="3200" b="0">
              <a:solidFill>
                <a:schemeClr val="tx1"/>
              </a:solidFill>
              <a:latin typeface="Tahoma" pitchFamily="34" charset="0"/>
            </a:endParaRPr>
          </a:p>
        </p:txBody>
      </p:sp>
      <p:sp>
        <p:nvSpPr>
          <p:cNvPr id="36867" name="Rectangle 3"/>
          <p:cNvSpPr>
            <a:spLocks noChangeArrowheads="1"/>
          </p:cNvSpPr>
          <p:nvPr/>
        </p:nvSpPr>
        <p:spPr bwMode="auto">
          <a:xfrm>
            <a:off x="457200" y="2057400"/>
            <a:ext cx="8153400" cy="4108450"/>
          </a:xfrm>
          <a:prstGeom prst="rect">
            <a:avLst/>
          </a:prstGeom>
          <a:noFill/>
          <a:ln w="9525">
            <a:noFill/>
            <a:miter lim="800000"/>
            <a:headEnd/>
            <a:tailEnd/>
          </a:ln>
        </p:spPr>
        <p:txBody>
          <a:bodyPr>
            <a:spAutoFit/>
          </a:bodyPr>
          <a:lstStyle/>
          <a:p>
            <a:pPr>
              <a:spcBef>
                <a:spcPct val="50000"/>
              </a:spcBef>
              <a:buClr>
                <a:srgbClr val="FF0000"/>
              </a:buClr>
              <a:buFont typeface="Wingdings" pitchFamily="2" charset="2"/>
              <a:buNone/>
            </a:pPr>
            <a:r>
              <a:rPr lang="tr-TR" sz="2400">
                <a:latin typeface="Arial" charset="0"/>
              </a:rPr>
              <a:t>E-Pazarlama; </a:t>
            </a:r>
          </a:p>
          <a:p>
            <a:pPr lvl="1">
              <a:spcBef>
                <a:spcPct val="50000"/>
              </a:spcBef>
              <a:buClr>
                <a:srgbClr val="FF0000"/>
              </a:buClr>
              <a:buFont typeface="Wingdings" pitchFamily="2" charset="2"/>
              <a:buChar char="Ø"/>
            </a:pPr>
            <a:r>
              <a:rPr lang="tr-TR" sz="2400">
                <a:latin typeface="Arial" charset="0"/>
              </a:rPr>
              <a:t> tanıtım</a:t>
            </a:r>
          </a:p>
          <a:p>
            <a:pPr lvl="1">
              <a:spcBef>
                <a:spcPct val="50000"/>
              </a:spcBef>
              <a:buClr>
                <a:srgbClr val="FF0000"/>
              </a:buClr>
              <a:buFont typeface="Wingdings" pitchFamily="2" charset="2"/>
              <a:buChar char="Ø"/>
            </a:pPr>
            <a:r>
              <a:rPr lang="tr-TR" sz="2400">
                <a:latin typeface="Arial" charset="0"/>
              </a:rPr>
              <a:t> müşteri ilişkileri ve haberleşme</a:t>
            </a:r>
          </a:p>
          <a:p>
            <a:pPr lvl="1">
              <a:spcBef>
                <a:spcPct val="50000"/>
              </a:spcBef>
              <a:buClr>
                <a:srgbClr val="FF0000"/>
              </a:buClr>
              <a:buFont typeface="Wingdings" pitchFamily="2" charset="2"/>
              <a:buChar char="Ø"/>
            </a:pPr>
            <a:r>
              <a:rPr lang="tr-TR" sz="2400">
                <a:latin typeface="Arial" charset="0"/>
              </a:rPr>
              <a:t> pazar analizi</a:t>
            </a:r>
          </a:p>
          <a:p>
            <a:pPr lvl="1">
              <a:spcBef>
                <a:spcPct val="50000"/>
              </a:spcBef>
              <a:buClr>
                <a:srgbClr val="FF0000"/>
              </a:buClr>
              <a:buFont typeface="Wingdings" pitchFamily="2" charset="2"/>
              <a:buChar char="Ø"/>
            </a:pPr>
            <a:r>
              <a:rPr lang="tr-TR" sz="2400">
                <a:latin typeface="Arial" charset="0"/>
              </a:rPr>
              <a:t> marka oluşturma</a:t>
            </a:r>
          </a:p>
          <a:p>
            <a:pPr lvl="1">
              <a:spcBef>
                <a:spcPct val="50000"/>
              </a:spcBef>
              <a:buClr>
                <a:srgbClr val="FF0000"/>
              </a:buClr>
              <a:buFont typeface="Wingdings" pitchFamily="2" charset="2"/>
              <a:buChar char="Ø"/>
            </a:pPr>
            <a:r>
              <a:rPr lang="tr-TR" sz="2400">
                <a:latin typeface="Arial" charset="0"/>
              </a:rPr>
              <a:t>. .....</a:t>
            </a:r>
          </a:p>
          <a:p>
            <a:pPr>
              <a:spcBef>
                <a:spcPct val="50000"/>
              </a:spcBef>
              <a:buClr>
                <a:srgbClr val="FF0000"/>
              </a:buClr>
              <a:buFont typeface="Wingdings" pitchFamily="2" charset="2"/>
              <a:buNone/>
            </a:pPr>
            <a:r>
              <a:rPr lang="tr-TR" sz="2400">
                <a:latin typeface="Arial" charset="0"/>
              </a:rPr>
              <a:t>gibi tüm faaliyetlerin internet üzerinden yapılmasını içerir. İnternette  karlı müşteri ilişkileri yönetimidir.</a:t>
            </a:r>
            <a:endParaRPr lang="en-US" sz="240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a:t>E-Perakende</a:t>
            </a:r>
          </a:p>
        </p:txBody>
      </p:sp>
      <p:sp>
        <p:nvSpPr>
          <p:cNvPr id="3" name="2 İçerik Yer Tutucusu"/>
          <p:cNvSpPr>
            <a:spLocks noGrp="1"/>
          </p:cNvSpPr>
          <p:nvPr>
            <p:ph idx="1"/>
          </p:nvPr>
        </p:nvSpPr>
        <p:spPr/>
        <p:txBody>
          <a:bodyPr/>
          <a:lstStyle/>
          <a:p>
            <a:pPr>
              <a:buFont typeface="Wingdings" pitchFamily="2" charset="2"/>
              <a:buNone/>
              <a:defRPr/>
            </a:pPr>
            <a:r>
              <a:rPr lang="tr-TR"/>
              <a:t>	</a:t>
            </a:r>
            <a:endParaRPr lang="tr-TR">
              <a:latin typeface="Arial" charset="0"/>
            </a:endParaRPr>
          </a:p>
          <a:p>
            <a:pPr>
              <a:buFont typeface="Wingdings" pitchFamily="2" charset="2"/>
              <a:buNone/>
              <a:defRPr/>
            </a:pPr>
            <a:endParaRPr lang="tr-TR">
              <a:latin typeface="Arial" charset="0"/>
            </a:endParaRPr>
          </a:p>
          <a:p>
            <a:pPr>
              <a:buFont typeface="Wingdings" pitchFamily="2" charset="2"/>
              <a:buNone/>
              <a:defRPr/>
            </a:pPr>
            <a:r>
              <a:rPr lang="tr-TR">
                <a:latin typeface="Arial" charset="0"/>
              </a:rPr>
              <a:t>	</a:t>
            </a:r>
            <a:r>
              <a:rPr lang="tr-TR"/>
              <a:t>Perakendeci ile müşterilerin interaktif ağlar aracılığıyla  iletişime geçtiği, geleneksel perakendecilik süreçlerinin internet ortamına  aktarıldığı bir perakendecilik türüdür.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tr-TR"/>
              <a:t>?</a:t>
            </a:r>
          </a:p>
        </p:txBody>
      </p:sp>
      <p:sp>
        <p:nvSpPr>
          <p:cNvPr id="48131" name="Rectangle 3"/>
          <p:cNvSpPr>
            <a:spLocks noGrp="1" noChangeArrowheads="1"/>
          </p:cNvSpPr>
          <p:nvPr>
            <p:ph type="body" idx="1"/>
          </p:nvPr>
        </p:nvSpPr>
        <p:spPr/>
        <p:txBody>
          <a:bodyPr/>
          <a:lstStyle/>
          <a:p>
            <a:pPr eaLnBrk="1" hangingPunct="1">
              <a:defRPr/>
            </a:pPr>
            <a:endParaRPr lang="tr-TR">
              <a:latin typeface="Arial" charset="0"/>
            </a:endParaRPr>
          </a:p>
          <a:p>
            <a:pPr eaLnBrk="1" hangingPunct="1">
              <a:defRPr/>
            </a:pPr>
            <a:endParaRPr lang="tr-TR">
              <a:latin typeface="Arial" charset="0"/>
            </a:endParaRPr>
          </a:p>
          <a:p>
            <a:pPr eaLnBrk="1" hangingPunct="1">
              <a:buFont typeface="Wingdings" pitchFamily="2" charset="2"/>
              <a:buNone/>
              <a:defRPr/>
            </a:pPr>
            <a:r>
              <a:rPr lang="tr-TR" sz="4000">
                <a:latin typeface="Times New Roman" pitchFamily="18" charset="0"/>
              </a:rPr>
              <a:t>  </a:t>
            </a:r>
            <a:r>
              <a:rPr lang="en-US" sz="4000">
                <a:latin typeface="Times New Roman" pitchFamily="18" charset="0"/>
              </a:rPr>
              <a:t>EDI nedir? Lütfen açık</a:t>
            </a:r>
            <a:r>
              <a:rPr lang="tr-TR" sz="4000">
                <a:latin typeface="Times New Roman" pitchFamily="18" charset="0"/>
              </a:rPr>
              <a:t>l</a:t>
            </a:r>
            <a:r>
              <a:rPr lang="en-US" sz="4000">
                <a:latin typeface="Times New Roman" pitchFamily="18" charset="0"/>
              </a:rPr>
              <a:t>ayınız ve bir örnek veriniz.</a:t>
            </a:r>
            <a:r>
              <a:rPr lang="tr-TR" sz="4000">
                <a:latin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algn="l" eaLnBrk="1" hangingPunct="1">
              <a:defRPr/>
            </a:pPr>
            <a:r>
              <a:rPr lang="tr-TR" dirty="0"/>
              <a:t>  EDI:</a:t>
            </a:r>
          </a:p>
        </p:txBody>
      </p:sp>
      <p:pic>
        <p:nvPicPr>
          <p:cNvPr id="39939" name="Picture 3" descr="j0205462"/>
          <p:cNvPicPr>
            <a:picLocks noGrp="1" noChangeAspect="1" noChangeArrowheads="1"/>
          </p:cNvPicPr>
          <p:nvPr>
            <p:ph sz="half" idx="1"/>
          </p:nvPr>
        </p:nvPicPr>
        <p:blipFill>
          <a:blip r:embed="rId2"/>
          <a:srcRect/>
          <a:stretch>
            <a:fillRect/>
          </a:stretch>
        </p:blipFill>
        <p:spPr>
          <a:xfrm>
            <a:off x="2484438" y="1700213"/>
            <a:ext cx="1819275" cy="1809750"/>
          </a:xfrm>
          <a:noFill/>
        </p:spPr>
      </p:pic>
      <p:pic>
        <p:nvPicPr>
          <p:cNvPr id="39940" name="Picture 4" descr="j0285360"/>
          <p:cNvPicPr>
            <a:picLocks noGrp="1" noChangeAspect="1" noChangeArrowheads="1"/>
          </p:cNvPicPr>
          <p:nvPr>
            <p:ph sz="quarter" idx="2"/>
          </p:nvPr>
        </p:nvPicPr>
        <p:blipFill>
          <a:blip r:embed="rId3"/>
          <a:srcRect/>
          <a:stretch>
            <a:fillRect/>
          </a:stretch>
        </p:blipFill>
        <p:spPr>
          <a:xfrm>
            <a:off x="7086600" y="4724400"/>
            <a:ext cx="1474788" cy="1817688"/>
          </a:xfrm>
          <a:noFill/>
        </p:spPr>
      </p:pic>
      <p:pic>
        <p:nvPicPr>
          <p:cNvPr id="39941" name="Picture 5" descr="j0211949"/>
          <p:cNvPicPr>
            <a:picLocks noGrp="1" noChangeAspect="1" noChangeArrowheads="1"/>
          </p:cNvPicPr>
          <p:nvPr>
            <p:ph sz="quarter" idx="3"/>
          </p:nvPr>
        </p:nvPicPr>
        <p:blipFill>
          <a:blip r:embed="rId4"/>
          <a:srcRect/>
          <a:stretch>
            <a:fillRect/>
          </a:stretch>
        </p:blipFill>
        <p:spPr>
          <a:xfrm flipH="1">
            <a:off x="750888" y="5129213"/>
            <a:ext cx="1562100" cy="749300"/>
          </a:xfrm>
          <a:noFill/>
        </p:spPr>
      </p:pic>
      <p:sp>
        <p:nvSpPr>
          <p:cNvPr id="39942" name="Line 6"/>
          <p:cNvSpPr>
            <a:spLocks noChangeShapeType="1"/>
          </p:cNvSpPr>
          <p:nvPr/>
        </p:nvSpPr>
        <p:spPr bwMode="auto">
          <a:xfrm>
            <a:off x="4038600" y="2667000"/>
            <a:ext cx="2743200" cy="2362200"/>
          </a:xfrm>
          <a:prstGeom prst="line">
            <a:avLst/>
          </a:prstGeom>
          <a:noFill/>
          <a:ln w="9525">
            <a:solidFill>
              <a:schemeClr val="tx1"/>
            </a:solidFill>
            <a:round/>
            <a:headEnd type="triangle" w="med" len="med"/>
            <a:tailEnd/>
          </a:ln>
        </p:spPr>
        <p:txBody>
          <a:bodyPr/>
          <a:lstStyle/>
          <a:p>
            <a:endParaRPr lang="tr-TR"/>
          </a:p>
        </p:txBody>
      </p:sp>
      <p:sp>
        <p:nvSpPr>
          <p:cNvPr id="39943" name="Line 7"/>
          <p:cNvSpPr>
            <a:spLocks noChangeShapeType="1"/>
          </p:cNvSpPr>
          <p:nvPr/>
        </p:nvSpPr>
        <p:spPr bwMode="auto">
          <a:xfrm>
            <a:off x="2971800" y="3048000"/>
            <a:ext cx="0" cy="1676400"/>
          </a:xfrm>
          <a:prstGeom prst="line">
            <a:avLst/>
          </a:prstGeom>
          <a:noFill/>
          <a:ln w="9525">
            <a:solidFill>
              <a:schemeClr val="tx1"/>
            </a:solidFill>
            <a:round/>
            <a:headEnd/>
            <a:tailEnd type="triangle" w="med" len="med"/>
          </a:ln>
        </p:spPr>
        <p:txBody>
          <a:bodyPr/>
          <a:lstStyle/>
          <a:p>
            <a:endParaRPr lang="tr-TR"/>
          </a:p>
        </p:txBody>
      </p:sp>
      <p:sp>
        <p:nvSpPr>
          <p:cNvPr id="39944" name="Line 8"/>
          <p:cNvSpPr>
            <a:spLocks noChangeShapeType="1"/>
          </p:cNvSpPr>
          <p:nvPr/>
        </p:nvSpPr>
        <p:spPr bwMode="auto">
          <a:xfrm>
            <a:off x="4495800" y="5562600"/>
            <a:ext cx="2286000" cy="0"/>
          </a:xfrm>
          <a:prstGeom prst="line">
            <a:avLst/>
          </a:prstGeom>
          <a:noFill/>
          <a:ln w="9525">
            <a:solidFill>
              <a:schemeClr val="tx1"/>
            </a:solidFill>
            <a:round/>
            <a:headEnd/>
            <a:tailEnd type="triangle" w="med" len="med"/>
          </a:ln>
        </p:spPr>
        <p:txBody>
          <a:bodyPr/>
          <a:lstStyle/>
          <a:p>
            <a:endParaRPr lang="tr-TR"/>
          </a:p>
        </p:txBody>
      </p:sp>
      <p:sp>
        <p:nvSpPr>
          <p:cNvPr id="63497" name="Text Box 9"/>
          <p:cNvSpPr txBox="1">
            <a:spLocks noChangeArrowheads="1"/>
          </p:cNvSpPr>
          <p:nvPr/>
        </p:nvSpPr>
        <p:spPr bwMode="auto">
          <a:xfrm>
            <a:off x="6537325" y="1941513"/>
            <a:ext cx="1019175" cy="376237"/>
          </a:xfrm>
          <a:prstGeom prst="rect">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a:defRPr/>
            </a:pPr>
            <a:r>
              <a:rPr lang="tr-TR" b="1">
                <a:latin typeface="Arial" charset="0"/>
              </a:rPr>
              <a:t>BANKA</a:t>
            </a:r>
          </a:p>
        </p:txBody>
      </p:sp>
      <p:sp>
        <p:nvSpPr>
          <p:cNvPr id="39946" name="Line 10"/>
          <p:cNvSpPr>
            <a:spLocks noChangeShapeType="1"/>
          </p:cNvSpPr>
          <p:nvPr/>
        </p:nvSpPr>
        <p:spPr bwMode="auto">
          <a:xfrm flipH="1" flipV="1">
            <a:off x="7086600" y="2362200"/>
            <a:ext cx="76200" cy="1981200"/>
          </a:xfrm>
          <a:prstGeom prst="line">
            <a:avLst/>
          </a:prstGeom>
          <a:noFill/>
          <a:ln w="9525">
            <a:solidFill>
              <a:schemeClr val="tx1"/>
            </a:solidFill>
            <a:round/>
            <a:headEnd/>
            <a:tailEnd type="triangle" w="med" len="med"/>
          </a:ln>
        </p:spPr>
        <p:txBody>
          <a:bodyPr/>
          <a:lstStyle/>
          <a:p>
            <a:endParaRPr lang="tr-TR"/>
          </a:p>
        </p:txBody>
      </p:sp>
      <p:sp>
        <p:nvSpPr>
          <p:cNvPr id="39947" name="Line 11"/>
          <p:cNvSpPr>
            <a:spLocks noChangeShapeType="1"/>
          </p:cNvSpPr>
          <p:nvPr/>
        </p:nvSpPr>
        <p:spPr bwMode="auto">
          <a:xfrm flipH="1">
            <a:off x="4267200" y="1905000"/>
            <a:ext cx="2057400" cy="0"/>
          </a:xfrm>
          <a:prstGeom prst="line">
            <a:avLst/>
          </a:prstGeom>
          <a:noFill/>
          <a:ln w="9525">
            <a:solidFill>
              <a:schemeClr val="tx1"/>
            </a:solidFill>
            <a:round/>
            <a:headEnd/>
            <a:tailEnd type="triangle" w="med" len="med"/>
          </a:ln>
        </p:spPr>
        <p:txBody>
          <a:bodyPr/>
          <a:lstStyle/>
          <a:p>
            <a:endParaRPr lang="tr-TR"/>
          </a:p>
        </p:txBody>
      </p:sp>
      <p:pic>
        <p:nvPicPr>
          <p:cNvPr id="39948" name="Picture 12" descr="j0211949"/>
          <p:cNvPicPr>
            <a:picLocks noChangeAspect="1" noChangeArrowheads="1"/>
          </p:cNvPicPr>
          <p:nvPr/>
        </p:nvPicPr>
        <p:blipFill>
          <a:blip r:embed="rId4"/>
          <a:srcRect/>
          <a:stretch>
            <a:fillRect/>
          </a:stretch>
        </p:blipFill>
        <p:spPr bwMode="auto">
          <a:xfrm flipH="1">
            <a:off x="3124200" y="5105400"/>
            <a:ext cx="1214438" cy="744538"/>
          </a:xfrm>
          <a:prstGeom prst="rect">
            <a:avLst/>
          </a:prstGeom>
          <a:noFill/>
          <a:ln w="9525">
            <a:noFill/>
            <a:miter lim="800000"/>
            <a:headEnd/>
            <a:tailEnd/>
          </a:ln>
        </p:spPr>
      </p:pic>
      <p:pic>
        <p:nvPicPr>
          <p:cNvPr id="39949" name="Picture 13" descr="j0211949"/>
          <p:cNvPicPr>
            <a:picLocks noChangeAspect="1" noChangeArrowheads="1"/>
          </p:cNvPicPr>
          <p:nvPr/>
        </p:nvPicPr>
        <p:blipFill>
          <a:blip r:embed="rId4"/>
          <a:srcRect/>
          <a:stretch>
            <a:fillRect/>
          </a:stretch>
        </p:blipFill>
        <p:spPr bwMode="auto">
          <a:xfrm flipH="1">
            <a:off x="3657600" y="5105400"/>
            <a:ext cx="1214438" cy="744538"/>
          </a:xfrm>
          <a:prstGeom prst="rect">
            <a:avLst/>
          </a:prstGeom>
          <a:noFill/>
          <a:ln w="9525">
            <a:noFill/>
            <a:miter lim="800000"/>
            <a:headEnd/>
            <a:tailEnd/>
          </a:ln>
        </p:spPr>
      </p:pic>
      <p:sp>
        <p:nvSpPr>
          <p:cNvPr id="39950" name="13 Dikdörtgen"/>
          <p:cNvSpPr>
            <a:spLocks noChangeArrowheads="1"/>
          </p:cNvSpPr>
          <p:nvPr/>
        </p:nvSpPr>
        <p:spPr bwMode="auto">
          <a:xfrm>
            <a:off x="2555875" y="0"/>
            <a:ext cx="6048375" cy="1754188"/>
          </a:xfrm>
          <a:prstGeom prst="rect">
            <a:avLst/>
          </a:prstGeom>
          <a:noFill/>
          <a:ln w="9525">
            <a:noFill/>
            <a:miter lim="800000"/>
            <a:headEnd/>
            <a:tailEnd/>
          </a:ln>
        </p:spPr>
        <p:txBody>
          <a:bodyPr>
            <a:spAutoFit/>
          </a:bodyPr>
          <a:lstStyle/>
          <a:p>
            <a:r>
              <a:rPr lang="tr-TR"/>
              <a:t>(Electronic Data Interchange), ticaret yapan iki kuruluş arasında, insan faktörü olmaksızın bilgisayar ağları aracılığı ile belge ve bilgi değişimini sağlayan bir sistemdir. Tedarik zinciri içerisindeki tüm firmaların arasındaki ticari belge akışının (sipariş, fatura, irsaliye, vb.) uluslararası standartlar kullanılarak ve şirket içi uygulamalarıyla bütünleşerek elektronik ortamda değişimidir.</a:t>
            </a:r>
          </a:p>
        </p:txBody>
      </p:sp>
    </p:spTree>
  </p:cSld>
  <p:clrMapOvr>
    <a:masterClrMapping/>
  </p:clrMapOvr>
  <p:transition spd="slow">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tr-TR"/>
              <a:t>EDI</a:t>
            </a:r>
          </a:p>
        </p:txBody>
      </p:sp>
      <p:sp>
        <p:nvSpPr>
          <p:cNvPr id="49155" name="Rectangle 3"/>
          <p:cNvSpPr>
            <a:spLocks noGrp="1" noChangeArrowheads="1"/>
          </p:cNvSpPr>
          <p:nvPr>
            <p:ph type="body" idx="1"/>
          </p:nvPr>
        </p:nvSpPr>
        <p:spPr/>
        <p:txBody>
          <a:bodyPr/>
          <a:lstStyle/>
          <a:p>
            <a:pPr eaLnBrk="1" hangingPunct="1">
              <a:lnSpc>
                <a:spcPct val="80000"/>
              </a:lnSpc>
              <a:defRPr/>
            </a:pPr>
            <a:r>
              <a:rPr lang="en-US" sz="2800" b="1"/>
              <a:t>EDI, Electronic Data Interchange, yani Elektronik Bilgi Degis Tokusu anlamina gelir. </a:t>
            </a:r>
            <a:r>
              <a:rPr lang="de-DE" sz="2800" b="1"/>
              <a:t>Internet uzerinden elektronik dokumanlar iletilir. </a:t>
            </a:r>
            <a:endParaRPr lang="tr-TR" sz="2800" b="1">
              <a:latin typeface="Arial" charset="0"/>
            </a:endParaRPr>
          </a:p>
          <a:p>
            <a:pPr eaLnBrk="1" hangingPunct="1">
              <a:lnSpc>
                <a:spcPct val="80000"/>
              </a:lnSpc>
              <a:defRPr/>
            </a:pPr>
            <a:endParaRPr lang="tr-TR" sz="2800" b="1">
              <a:latin typeface="Arial" charset="0"/>
            </a:endParaRPr>
          </a:p>
          <a:p>
            <a:pPr eaLnBrk="1" hangingPunct="1">
              <a:lnSpc>
                <a:spcPct val="80000"/>
              </a:lnSpc>
              <a:defRPr/>
            </a:pPr>
            <a:r>
              <a:rPr lang="de-DE" sz="2800" b="1"/>
              <a:t>Genellikle B2B tipi e-ticarette ornekleri vardir. Yani isletmeler arasi e-ticarette. Iki yada daha fazla bilgisayar arasinda veriler aktarilir. </a:t>
            </a:r>
            <a:endParaRPr lang="tr-TR" sz="2800" b="1">
              <a:latin typeface="Arial" charset="0"/>
            </a:endParaRPr>
          </a:p>
          <a:p>
            <a:pPr eaLnBrk="1" hangingPunct="1">
              <a:lnSpc>
                <a:spcPct val="80000"/>
              </a:lnSpc>
              <a:defRPr/>
            </a:pPr>
            <a:endParaRPr lang="tr-TR" sz="2800" b="1">
              <a:latin typeface="Arial" charset="0"/>
            </a:endParaRPr>
          </a:p>
          <a:p>
            <a:pPr eaLnBrk="1" hangingPunct="1">
              <a:lnSpc>
                <a:spcPct val="80000"/>
              </a:lnSpc>
              <a:defRPr/>
            </a:pPr>
            <a:r>
              <a:rPr lang="de-DE" sz="2800" b="1"/>
              <a:t>Elektronik fatura (online invoice) EDI’ye ornek olarak verilebilir.</a:t>
            </a:r>
            <a:endParaRPr lang="tr-TR" sz="2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tr-TR"/>
              <a:t>E-Devlet</a:t>
            </a:r>
          </a:p>
        </p:txBody>
      </p:sp>
      <p:sp>
        <p:nvSpPr>
          <p:cNvPr id="65539" name="Rectangle 3"/>
          <p:cNvSpPr>
            <a:spLocks noGrp="1" noChangeArrowheads="1"/>
          </p:cNvSpPr>
          <p:nvPr>
            <p:ph type="body" idx="1"/>
          </p:nvPr>
        </p:nvSpPr>
        <p:spPr/>
        <p:txBody>
          <a:bodyPr/>
          <a:lstStyle/>
          <a:p>
            <a:pPr eaLnBrk="1" hangingPunct="1">
              <a:lnSpc>
                <a:spcPct val="90000"/>
              </a:lnSpc>
              <a:defRPr/>
            </a:pPr>
            <a:r>
              <a:rPr lang="tr-TR"/>
              <a:t>Vergi ödemek</a:t>
            </a:r>
          </a:p>
          <a:p>
            <a:pPr eaLnBrk="1" hangingPunct="1">
              <a:lnSpc>
                <a:spcPct val="90000"/>
              </a:lnSpc>
              <a:defRPr/>
            </a:pPr>
            <a:r>
              <a:rPr lang="tr-TR"/>
              <a:t>Sağlık karnesi almak</a:t>
            </a:r>
          </a:p>
          <a:p>
            <a:pPr eaLnBrk="1" hangingPunct="1">
              <a:lnSpc>
                <a:spcPct val="90000"/>
              </a:lnSpc>
              <a:defRPr/>
            </a:pPr>
            <a:r>
              <a:rPr lang="tr-TR"/>
              <a:t>İşletme ruhsatı almak.</a:t>
            </a:r>
          </a:p>
          <a:p>
            <a:pPr eaLnBrk="1" hangingPunct="1">
              <a:lnSpc>
                <a:spcPct val="90000"/>
              </a:lnSpc>
              <a:defRPr/>
            </a:pPr>
            <a:r>
              <a:rPr lang="tr-TR"/>
              <a:t>Pasaport almak</a:t>
            </a:r>
          </a:p>
          <a:p>
            <a:pPr eaLnBrk="1" hangingPunct="1">
              <a:lnSpc>
                <a:spcPct val="90000"/>
              </a:lnSpc>
              <a:defRPr/>
            </a:pPr>
            <a:r>
              <a:rPr lang="tr-TR"/>
              <a:t>Nüfus bilgilerini değiştirmek</a:t>
            </a:r>
          </a:p>
          <a:p>
            <a:pPr eaLnBrk="1" hangingPunct="1">
              <a:lnSpc>
                <a:spcPct val="90000"/>
              </a:lnSpc>
              <a:defRPr/>
            </a:pPr>
            <a:r>
              <a:rPr lang="tr-TR"/>
              <a:t>Köpeğinizin kaydını yaptırmak</a:t>
            </a:r>
          </a:p>
          <a:p>
            <a:pPr eaLnBrk="1" hangingPunct="1">
              <a:lnSpc>
                <a:spcPct val="90000"/>
              </a:lnSpc>
              <a:defRPr/>
            </a:pPr>
            <a:r>
              <a:rPr lang="tr-TR"/>
              <a:t>İkametgah kağıdı almak.</a:t>
            </a:r>
          </a:p>
          <a:p>
            <a:pPr eaLnBrk="1" hangingPunct="1">
              <a:lnSpc>
                <a:spcPct val="90000"/>
              </a:lnSpc>
              <a:defRPr/>
            </a:pPr>
            <a:r>
              <a:rPr lang="tr-TR"/>
              <a:t>……..</a:t>
            </a:r>
          </a:p>
          <a:p>
            <a:pPr eaLnBrk="1" hangingPunct="1">
              <a:lnSpc>
                <a:spcPct val="90000"/>
              </a:lnSpc>
              <a:defRPr/>
            </a:pPr>
            <a:endParaRPr lang="tr-T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lIns="92075" tIns="46038" rIns="92075" bIns="46038" anchor="b"/>
          <a:lstStyle/>
          <a:p>
            <a:pPr eaLnBrk="1" hangingPunct="1">
              <a:defRPr/>
            </a:pPr>
            <a:r>
              <a:rPr lang="en-AU">
                <a:latin typeface="Arial" charset="0"/>
              </a:rPr>
              <a:t> </a:t>
            </a:r>
          </a:p>
        </p:txBody>
      </p:sp>
      <p:sp>
        <p:nvSpPr>
          <p:cNvPr id="75779" name="Rectangle 3"/>
          <p:cNvSpPr>
            <a:spLocks noGrp="1" noChangeArrowheads="1"/>
          </p:cNvSpPr>
          <p:nvPr>
            <p:ph type="body" idx="1"/>
          </p:nvPr>
        </p:nvSpPr>
        <p:spPr/>
        <p:txBody>
          <a:bodyPr lIns="92075" tIns="46038" rIns="92075" bIns="46038"/>
          <a:lstStyle/>
          <a:p>
            <a:pPr eaLnBrk="1" hangingPunct="1">
              <a:buFont typeface="Wingdings" pitchFamily="2" charset="2"/>
              <a:buNone/>
              <a:defRPr/>
            </a:pPr>
            <a:r>
              <a:rPr lang="en-AU" dirty="0">
                <a:latin typeface="Arial" charset="0"/>
              </a:rPr>
              <a:t> </a:t>
            </a:r>
          </a:p>
        </p:txBody>
      </p:sp>
      <p:sp>
        <p:nvSpPr>
          <p:cNvPr id="2055" name="Rectangle 4"/>
          <p:cNvSpPr>
            <a:spLocks noChangeArrowheads="1"/>
          </p:cNvSpPr>
          <p:nvPr/>
        </p:nvSpPr>
        <p:spPr bwMode="auto">
          <a:xfrm>
            <a:off x="685800" y="152400"/>
            <a:ext cx="7772400" cy="1143000"/>
          </a:xfrm>
          <a:prstGeom prst="rect">
            <a:avLst/>
          </a:prstGeom>
          <a:noFill/>
          <a:ln w="9525">
            <a:noFill/>
            <a:miter lim="800000"/>
            <a:headEnd/>
            <a:tailEnd/>
          </a:ln>
        </p:spPr>
        <p:txBody>
          <a:bodyPr lIns="92075" tIns="46038" rIns="92075" bIns="46038" anchor="ctr"/>
          <a:lstStyle/>
          <a:p>
            <a:pPr algn="ctr" eaLnBrk="0" hangingPunct="0"/>
            <a:r>
              <a:rPr lang="tr-TR" sz="3600">
                <a:latin typeface="Tahoma" pitchFamily="34" charset="0"/>
              </a:rPr>
              <a:t>Bilgisayar Ağları ve İnternet</a:t>
            </a:r>
            <a:endParaRPr lang="en-AU" sz="3600">
              <a:latin typeface="Tahoma" pitchFamily="34" charset="0"/>
            </a:endParaRPr>
          </a:p>
        </p:txBody>
      </p:sp>
      <p:sp>
        <p:nvSpPr>
          <p:cNvPr id="2056" name="Rectangle 5"/>
          <p:cNvSpPr>
            <a:spLocks noChangeArrowheads="1"/>
          </p:cNvSpPr>
          <p:nvPr/>
        </p:nvSpPr>
        <p:spPr bwMode="auto">
          <a:xfrm>
            <a:off x="76200" y="1143000"/>
            <a:ext cx="8915400" cy="1981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hlink"/>
              </a:buClr>
              <a:buSzPct val="75000"/>
              <a:buFont typeface="Monotype Sorts" pitchFamily="2" charset="2"/>
              <a:buChar char="n"/>
            </a:pPr>
            <a:r>
              <a:rPr lang="en-AU" sz="2400">
                <a:latin typeface="Arial" charset="0"/>
              </a:rPr>
              <a:t>Birbirleri ile konuşabilen (birbirlerine bağlı) iki ya da daha çok bilgisayarların oluşturduğu yapıya AĞ adı verilir.</a:t>
            </a:r>
            <a:r>
              <a:rPr lang="tr-TR" sz="2400">
                <a:latin typeface="Arial" charset="0"/>
              </a:rPr>
              <a:t> Ağa sadece bilgisayarlar değil, diğer birçok cihaz  da bağlanabilir.</a:t>
            </a:r>
            <a:endParaRPr lang="en-AU" sz="2400">
              <a:latin typeface="Arial" charset="0"/>
            </a:endParaRPr>
          </a:p>
        </p:txBody>
      </p:sp>
      <p:grpSp>
        <p:nvGrpSpPr>
          <p:cNvPr id="2" name="Group 6"/>
          <p:cNvGrpSpPr>
            <a:grpSpLocks/>
          </p:cNvGrpSpPr>
          <p:nvPr/>
        </p:nvGrpSpPr>
        <p:grpSpPr bwMode="auto">
          <a:xfrm>
            <a:off x="6634163" y="3892550"/>
            <a:ext cx="2205037" cy="2449513"/>
            <a:chOff x="4179" y="2452"/>
            <a:chExt cx="1389" cy="1543"/>
          </a:xfrm>
        </p:grpSpPr>
        <p:graphicFrame>
          <p:nvGraphicFramePr>
            <p:cNvPr id="2052" name="Object 7"/>
            <p:cNvGraphicFramePr>
              <a:graphicFrameLocks/>
            </p:cNvGraphicFramePr>
            <p:nvPr/>
          </p:nvGraphicFramePr>
          <p:xfrm>
            <a:off x="4179" y="2928"/>
            <a:ext cx="1389" cy="1067"/>
          </p:xfrm>
          <a:graphic>
            <a:graphicData uri="http://schemas.openxmlformats.org/presentationml/2006/ole">
              <mc:AlternateContent xmlns:mc="http://schemas.openxmlformats.org/markup-compatibility/2006">
                <mc:Choice xmlns:v="urn:schemas-microsoft-com:vml" Requires="v">
                  <p:oleObj name="Clip" r:id="rId2" imgW="4181400" imgH="3214440" progId="">
                    <p:embed/>
                  </p:oleObj>
                </mc:Choice>
                <mc:Fallback>
                  <p:oleObj name="Clip" r:id="rId2" imgW="4181400" imgH="3214440" progId="">
                    <p:embed/>
                    <p:pic>
                      <p:nvPicPr>
                        <p:cNvPr id="0" name="Objec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 y="2928"/>
                          <a:ext cx="1389"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1" name="AutoShape 8"/>
            <p:cNvSpPr>
              <a:spLocks noChangeArrowheads="1"/>
            </p:cNvSpPr>
            <p:nvPr/>
          </p:nvSpPr>
          <p:spPr bwMode="auto">
            <a:xfrm>
              <a:off x="4804" y="2452"/>
              <a:ext cx="472" cy="313"/>
            </a:xfrm>
            <a:prstGeom prst="wedgeRoundRectCallout">
              <a:avLst>
                <a:gd name="adj1" fmla="val -41671"/>
                <a:gd name="adj2" fmla="val 66667"/>
                <a:gd name="adj3" fmla="val 16667"/>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r>
                <a:rPr lang="en-AU" sz="2400" b="1">
                  <a:latin typeface="Arial" charset="0"/>
                </a:rPr>
                <a:t>Hi !!</a:t>
              </a:r>
            </a:p>
          </p:txBody>
        </p:sp>
      </p:grpSp>
      <p:sp>
        <p:nvSpPr>
          <p:cNvPr id="2058" name="Rectangle 9"/>
          <p:cNvSpPr>
            <a:spLocks noChangeArrowheads="1"/>
          </p:cNvSpPr>
          <p:nvPr/>
        </p:nvSpPr>
        <p:spPr bwMode="auto">
          <a:xfrm>
            <a:off x="2803525" y="4022725"/>
            <a:ext cx="1044575" cy="457200"/>
          </a:xfrm>
          <a:prstGeom prst="rect">
            <a:avLst/>
          </a:prstGeom>
          <a:noFill/>
          <a:ln w="9525">
            <a:noFill/>
            <a:miter lim="800000"/>
            <a:headEnd/>
            <a:tailEnd/>
          </a:ln>
        </p:spPr>
        <p:txBody>
          <a:bodyPr wrap="none" anchor="ctr"/>
          <a:lstStyle/>
          <a:p>
            <a:endParaRPr lang="tr-TR"/>
          </a:p>
        </p:txBody>
      </p:sp>
      <p:grpSp>
        <p:nvGrpSpPr>
          <p:cNvPr id="3" name="Group 10"/>
          <p:cNvGrpSpPr>
            <a:grpSpLocks/>
          </p:cNvGrpSpPr>
          <p:nvPr/>
        </p:nvGrpSpPr>
        <p:grpSpPr bwMode="auto">
          <a:xfrm>
            <a:off x="228600" y="3816350"/>
            <a:ext cx="2220913" cy="2517775"/>
            <a:chOff x="144" y="2404"/>
            <a:chExt cx="1399" cy="1586"/>
          </a:xfrm>
        </p:grpSpPr>
        <p:graphicFrame>
          <p:nvGraphicFramePr>
            <p:cNvPr id="2051" name="Object 11"/>
            <p:cNvGraphicFramePr>
              <a:graphicFrameLocks/>
            </p:cNvGraphicFramePr>
            <p:nvPr/>
          </p:nvGraphicFramePr>
          <p:xfrm>
            <a:off x="144" y="2880"/>
            <a:ext cx="1308" cy="1110"/>
          </p:xfrm>
          <a:graphic>
            <a:graphicData uri="http://schemas.openxmlformats.org/presentationml/2006/ole">
              <mc:AlternateContent xmlns:mc="http://schemas.openxmlformats.org/markup-compatibility/2006">
                <mc:Choice xmlns:v="urn:schemas-microsoft-com:vml" Requires="v">
                  <p:oleObj name="Clip" r:id="rId4" imgW="4441680" imgH="3770280" progId="">
                    <p:embed/>
                  </p:oleObj>
                </mc:Choice>
                <mc:Fallback>
                  <p:oleObj name="Clip" r:id="rId4" imgW="4441680" imgH="3770280" progId="">
                    <p:embed/>
                    <p:pic>
                      <p:nvPicPr>
                        <p:cNvPr id="0" name="Object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880"/>
                          <a:ext cx="1308" cy="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9" name="AutoShape 12"/>
            <p:cNvSpPr>
              <a:spLocks noChangeArrowheads="1"/>
            </p:cNvSpPr>
            <p:nvPr/>
          </p:nvSpPr>
          <p:spPr bwMode="auto">
            <a:xfrm>
              <a:off x="827" y="2404"/>
              <a:ext cx="712" cy="433"/>
            </a:xfrm>
            <a:prstGeom prst="wedgeRoundRectCallout">
              <a:avLst>
                <a:gd name="adj1" fmla="val -41671"/>
                <a:gd name="adj2" fmla="val 66667"/>
                <a:gd name="adj3" fmla="val 16667"/>
              </a:avLst>
            </a:prstGeom>
            <a:solidFill>
              <a:schemeClr val="accent1"/>
            </a:solidFill>
            <a:ln w="12700">
              <a:solidFill>
                <a:schemeClr val="tx1"/>
              </a:solidFill>
              <a:miter lim="800000"/>
              <a:headEnd/>
              <a:tailEnd/>
            </a:ln>
          </p:spPr>
          <p:txBody>
            <a:bodyPr wrap="none" anchor="ctr"/>
            <a:lstStyle/>
            <a:p>
              <a:endParaRPr lang="tr-TR"/>
            </a:p>
          </p:txBody>
        </p:sp>
        <p:sp>
          <p:nvSpPr>
            <p:cNvPr id="2070" name="Rectangle 13"/>
            <p:cNvSpPr>
              <a:spLocks noChangeArrowheads="1"/>
            </p:cNvSpPr>
            <p:nvPr/>
          </p:nvSpPr>
          <p:spPr bwMode="auto">
            <a:xfrm>
              <a:off x="861" y="2438"/>
              <a:ext cx="682" cy="288"/>
            </a:xfrm>
            <a:prstGeom prst="rect">
              <a:avLst/>
            </a:prstGeom>
            <a:noFill/>
            <a:ln w="9525">
              <a:noFill/>
              <a:miter lim="800000"/>
              <a:headEnd/>
              <a:tailEnd/>
            </a:ln>
          </p:spPr>
          <p:txBody>
            <a:bodyPr wrap="none" lIns="92075" tIns="46038" rIns="92075" bIns="46038">
              <a:spAutoFit/>
            </a:bodyPr>
            <a:lstStyle/>
            <a:p>
              <a:pPr eaLnBrk="0" hangingPunct="0"/>
              <a:r>
                <a:rPr lang="en-AU" sz="2400" b="1">
                  <a:solidFill>
                    <a:srgbClr val="000066"/>
                  </a:solidFill>
                  <a:latin typeface="Arial" charset="0"/>
                </a:rPr>
                <a:t>Selam</a:t>
              </a:r>
            </a:p>
          </p:txBody>
        </p:sp>
      </p:grpSp>
      <p:grpSp>
        <p:nvGrpSpPr>
          <p:cNvPr id="4" name="Group 14"/>
          <p:cNvGrpSpPr>
            <a:grpSpLocks/>
          </p:cNvGrpSpPr>
          <p:nvPr/>
        </p:nvGrpSpPr>
        <p:grpSpPr bwMode="auto">
          <a:xfrm>
            <a:off x="3713163" y="3587750"/>
            <a:ext cx="3135312" cy="1543050"/>
            <a:chOff x="2339" y="2260"/>
            <a:chExt cx="1975" cy="972"/>
          </a:xfrm>
        </p:grpSpPr>
        <p:graphicFrame>
          <p:nvGraphicFramePr>
            <p:cNvPr id="2050" name="Object 15"/>
            <p:cNvGraphicFramePr>
              <a:graphicFrameLocks/>
            </p:cNvGraphicFramePr>
            <p:nvPr/>
          </p:nvGraphicFramePr>
          <p:xfrm>
            <a:off x="2339" y="2304"/>
            <a:ext cx="1165" cy="928"/>
          </p:xfrm>
          <a:graphic>
            <a:graphicData uri="http://schemas.openxmlformats.org/presentationml/2006/ole">
              <mc:AlternateContent xmlns:mc="http://schemas.openxmlformats.org/markup-compatibility/2006">
                <mc:Choice xmlns:v="urn:schemas-microsoft-com:vml" Requires="v">
                  <p:oleObj name="Clip" r:id="rId6" imgW="4005000" imgH="3190680" progId="">
                    <p:embed/>
                  </p:oleObj>
                </mc:Choice>
                <mc:Fallback>
                  <p:oleObj name="Clip" r:id="rId6" imgW="4005000" imgH="3190680" progId="">
                    <p:embed/>
                    <p:pic>
                      <p:nvPicPr>
                        <p:cNvPr id="0" name="Object 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 y="2304"/>
                          <a:ext cx="1165"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7" name="AutoShape 16"/>
            <p:cNvSpPr>
              <a:spLocks noChangeArrowheads="1"/>
            </p:cNvSpPr>
            <p:nvPr/>
          </p:nvSpPr>
          <p:spPr bwMode="auto">
            <a:xfrm>
              <a:off x="3412" y="2260"/>
              <a:ext cx="712" cy="433"/>
            </a:xfrm>
            <a:prstGeom prst="wedgeRoundRectCallout">
              <a:avLst>
                <a:gd name="adj1" fmla="val -41671"/>
                <a:gd name="adj2" fmla="val 66667"/>
                <a:gd name="adj3" fmla="val 16667"/>
              </a:avLst>
            </a:prstGeom>
            <a:solidFill>
              <a:schemeClr val="accent1"/>
            </a:solidFill>
            <a:ln w="12700">
              <a:solidFill>
                <a:schemeClr val="tx1"/>
              </a:solidFill>
              <a:miter lim="800000"/>
              <a:headEnd/>
              <a:tailEnd/>
            </a:ln>
          </p:spPr>
          <p:txBody>
            <a:bodyPr wrap="none" anchor="ctr"/>
            <a:lstStyle/>
            <a:p>
              <a:endParaRPr lang="tr-TR"/>
            </a:p>
          </p:txBody>
        </p:sp>
        <p:sp>
          <p:nvSpPr>
            <p:cNvPr id="2068" name="Rectangle 17"/>
            <p:cNvSpPr>
              <a:spLocks noChangeArrowheads="1"/>
            </p:cNvSpPr>
            <p:nvPr/>
          </p:nvSpPr>
          <p:spPr bwMode="auto">
            <a:xfrm>
              <a:off x="3494" y="2294"/>
              <a:ext cx="820" cy="288"/>
            </a:xfrm>
            <a:prstGeom prst="rect">
              <a:avLst/>
            </a:prstGeom>
            <a:noFill/>
            <a:ln w="9525">
              <a:noFill/>
              <a:miter lim="800000"/>
              <a:headEnd/>
              <a:tailEnd/>
            </a:ln>
          </p:spPr>
          <p:txBody>
            <a:bodyPr wrap="none" lIns="92075" tIns="46038" rIns="92075" bIns="46038">
              <a:spAutoFit/>
            </a:bodyPr>
            <a:lstStyle/>
            <a:p>
              <a:pPr eaLnBrk="0" hangingPunct="0"/>
              <a:r>
                <a:rPr lang="tr-TR" sz="2400" b="1">
                  <a:solidFill>
                    <a:srgbClr val="FF0033"/>
                  </a:solidFill>
                  <a:latin typeface="Arial" charset="0"/>
                </a:rPr>
                <a:t>HEYY</a:t>
              </a:r>
              <a:r>
                <a:rPr lang="en-AU" sz="2400" b="1">
                  <a:solidFill>
                    <a:srgbClr val="FF0033"/>
                  </a:solidFill>
                  <a:latin typeface="Arial" charset="0"/>
                </a:rPr>
                <a:t> !!</a:t>
              </a:r>
            </a:p>
          </p:txBody>
        </p:sp>
      </p:grpSp>
      <p:sp>
        <p:nvSpPr>
          <p:cNvPr id="75794" name="Freeform 18"/>
          <p:cNvSpPr>
            <a:spLocks/>
          </p:cNvSpPr>
          <p:nvPr/>
        </p:nvSpPr>
        <p:spPr bwMode="auto">
          <a:xfrm>
            <a:off x="2209800" y="3962400"/>
            <a:ext cx="1982788" cy="1525588"/>
          </a:xfrm>
          <a:custGeom>
            <a:avLst/>
            <a:gdLst>
              <a:gd name="T0" fmla="*/ 0 w 1249"/>
              <a:gd name="T1" fmla="*/ 2147483647 h 961"/>
              <a:gd name="T2" fmla="*/ 2147483647 w 1249"/>
              <a:gd name="T3" fmla="*/ 2147483647 h 961"/>
              <a:gd name="T4" fmla="*/ 2147483647 w 1249"/>
              <a:gd name="T5" fmla="*/ 2147483647 h 961"/>
              <a:gd name="T6" fmla="*/ 2147483647 w 1249"/>
              <a:gd name="T7" fmla="*/ 2147483647 h 961"/>
              <a:gd name="T8" fmla="*/ 2147483647 w 1249"/>
              <a:gd name="T9" fmla="*/ 2147483647 h 961"/>
              <a:gd name="T10" fmla="*/ 2147483647 w 1249"/>
              <a:gd name="T11" fmla="*/ 0 h 961"/>
              <a:gd name="T12" fmla="*/ 2147483647 w 1249"/>
              <a:gd name="T13" fmla="*/ 2147483647 h 961"/>
              <a:gd name="T14" fmla="*/ 2147483647 w 1249"/>
              <a:gd name="T15" fmla="*/ 2147483647 h 961"/>
              <a:gd name="T16" fmla="*/ 0 60000 65536"/>
              <a:gd name="T17" fmla="*/ 0 60000 65536"/>
              <a:gd name="T18" fmla="*/ 0 60000 65536"/>
              <a:gd name="T19" fmla="*/ 0 60000 65536"/>
              <a:gd name="T20" fmla="*/ 0 60000 65536"/>
              <a:gd name="T21" fmla="*/ 0 60000 65536"/>
              <a:gd name="T22" fmla="*/ 0 60000 65536"/>
              <a:gd name="T23" fmla="*/ 0 60000 65536"/>
              <a:gd name="T24" fmla="*/ 0 w 1249"/>
              <a:gd name="T25" fmla="*/ 0 h 961"/>
              <a:gd name="T26" fmla="*/ 1249 w 1249"/>
              <a:gd name="T27" fmla="*/ 961 h 9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9" h="961">
                <a:moveTo>
                  <a:pt x="0" y="960"/>
                </a:moveTo>
                <a:lnTo>
                  <a:pt x="156" y="512"/>
                </a:lnTo>
                <a:lnTo>
                  <a:pt x="468" y="704"/>
                </a:lnTo>
                <a:lnTo>
                  <a:pt x="572" y="256"/>
                </a:lnTo>
                <a:lnTo>
                  <a:pt x="884" y="448"/>
                </a:lnTo>
                <a:lnTo>
                  <a:pt x="936" y="0"/>
                </a:lnTo>
                <a:lnTo>
                  <a:pt x="1248" y="256"/>
                </a:lnTo>
              </a:path>
            </a:pathLst>
          </a:custGeom>
          <a:noFill/>
          <a:ln w="28575" cap="rnd">
            <a:solidFill>
              <a:srgbClr val="FF0000"/>
            </a:solidFill>
            <a:round/>
            <a:headEnd type="triangle" w="med" len="med"/>
            <a:tailEnd type="triangle" w="med" len="med"/>
          </a:ln>
        </p:spPr>
        <p:txBody>
          <a:bodyPr/>
          <a:lstStyle/>
          <a:p>
            <a:endParaRPr lang="tr-TR"/>
          </a:p>
        </p:txBody>
      </p:sp>
      <p:sp>
        <p:nvSpPr>
          <p:cNvPr id="75795" name="Freeform 19"/>
          <p:cNvSpPr>
            <a:spLocks/>
          </p:cNvSpPr>
          <p:nvPr/>
        </p:nvSpPr>
        <p:spPr bwMode="auto">
          <a:xfrm>
            <a:off x="5257800" y="4419600"/>
            <a:ext cx="1982788" cy="763588"/>
          </a:xfrm>
          <a:custGeom>
            <a:avLst/>
            <a:gdLst>
              <a:gd name="T0" fmla="*/ 0 w 1249"/>
              <a:gd name="T1" fmla="*/ 2147483647 h 481"/>
              <a:gd name="T2" fmla="*/ 2147483647 w 1249"/>
              <a:gd name="T3" fmla="*/ 0 h 481"/>
              <a:gd name="T4" fmla="*/ 2147483647 w 1249"/>
              <a:gd name="T5" fmla="*/ 2147483647 h 481"/>
              <a:gd name="T6" fmla="*/ 2147483647 w 1249"/>
              <a:gd name="T7" fmla="*/ 2147483647 h 481"/>
              <a:gd name="T8" fmla="*/ 2147483647 w 1249"/>
              <a:gd name="T9" fmla="*/ 2147483647 h 481"/>
              <a:gd name="T10" fmla="*/ 2147483647 w 1249"/>
              <a:gd name="T11" fmla="*/ 2147483647 h 481"/>
              <a:gd name="T12" fmla="*/ 0 60000 65536"/>
              <a:gd name="T13" fmla="*/ 0 60000 65536"/>
              <a:gd name="T14" fmla="*/ 0 60000 65536"/>
              <a:gd name="T15" fmla="*/ 0 60000 65536"/>
              <a:gd name="T16" fmla="*/ 0 60000 65536"/>
              <a:gd name="T17" fmla="*/ 0 60000 65536"/>
              <a:gd name="T18" fmla="*/ 0 w 1249"/>
              <a:gd name="T19" fmla="*/ 0 h 481"/>
              <a:gd name="T20" fmla="*/ 1249 w 1249"/>
              <a:gd name="T21" fmla="*/ 481 h 481"/>
            </a:gdLst>
            <a:ahLst/>
            <a:cxnLst>
              <a:cxn ang="T12">
                <a:pos x="T0" y="T1"/>
              </a:cxn>
              <a:cxn ang="T13">
                <a:pos x="T2" y="T3"/>
              </a:cxn>
              <a:cxn ang="T14">
                <a:pos x="T4" y="T5"/>
              </a:cxn>
              <a:cxn ang="T15">
                <a:pos x="T6" y="T7"/>
              </a:cxn>
              <a:cxn ang="T16">
                <a:pos x="T8" y="T9"/>
              </a:cxn>
              <a:cxn ang="T17">
                <a:pos x="T10" y="T11"/>
              </a:cxn>
            </a:cxnLst>
            <a:rect l="T18" t="T19" r="T20" b="T21"/>
            <a:pathLst>
              <a:path w="1249" h="481">
                <a:moveTo>
                  <a:pt x="0" y="192"/>
                </a:moveTo>
                <a:lnTo>
                  <a:pt x="288" y="0"/>
                </a:lnTo>
                <a:lnTo>
                  <a:pt x="576" y="288"/>
                </a:lnTo>
                <a:lnTo>
                  <a:pt x="912" y="144"/>
                </a:lnTo>
                <a:lnTo>
                  <a:pt x="1104" y="480"/>
                </a:lnTo>
                <a:lnTo>
                  <a:pt x="1248" y="480"/>
                </a:lnTo>
              </a:path>
            </a:pathLst>
          </a:custGeom>
          <a:noFill/>
          <a:ln w="28575" cap="rnd">
            <a:solidFill>
              <a:srgbClr val="000099"/>
            </a:solidFill>
            <a:round/>
            <a:headEnd type="triangle" w="med" len="med"/>
            <a:tailEnd type="triangle" w="med" len="med"/>
          </a:ln>
        </p:spPr>
        <p:txBody>
          <a:bodyPr/>
          <a:lstStyle/>
          <a:p>
            <a:endParaRPr lang="tr-TR"/>
          </a:p>
        </p:txBody>
      </p:sp>
      <p:grpSp>
        <p:nvGrpSpPr>
          <p:cNvPr id="5" name="Group 20"/>
          <p:cNvGrpSpPr>
            <a:grpSpLocks/>
          </p:cNvGrpSpPr>
          <p:nvPr/>
        </p:nvGrpSpPr>
        <p:grpSpPr bwMode="auto">
          <a:xfrm>
            <a:off x="3124200" y="4800600"/>
            <a:ext cx="3352800" cy="2057400"/>
            <a:chOff x="1968" y="3024"/>
            <a:chExt cx="2112" cy="1296"/>
          </a:xfrm>
        </p:grpSpPr>
        <p:pic>
          <p:nvPicPr>
            <p:cNvPr id="2064" name="Picture 21" descr="bs00266_"/>
            <p:cNvPicPr>
              <a:picLocks noChangeAspect="1" noChangeArrowheads="1"/>
            </p:cNvPicPr>
            <p:nvPr/>
          </p:nvPicPr>
          <p:blipFill>
            <a:blip r:embed="rId8"/>
            <a:srcRect/>
            <a:stretch>
              <a:fillRect/>
            </a:stretch>
          </p:blipFill>
          <p:spPr bwMode="auto">
            <a:xfrm>
              <a:off x="2496" y="3586"/>
              <a:ext cx="863" cy="734"/>
            </a:xfrm>
            <a:prstGeom prst="rect">
              <a:avLst/>
            </a:prstGeom>
            <a:noFill/>
            <a:ln w="9525">
              <a:noFill/>
              <a:miter lim="800000"/>
              <a:headEnd/>
              <a:tailEnd/>
            </a:ln>
          </p:spPr>
        </p:pic>
        <p:sp>
          <p:nvSpPr>
            <p:cNvPr id="2065" name="Line 22"/>
            <p:cNvSpPr>
              <a:spLocks noChangeShapeType="1"/>
            </p:cNvSpPr>
            <p:nvPr/>
          </p:nvSpPr>
          <p:spPr bwMode="auto">
            <a:xfrm>
              <a:off x="1968" y="3024"/>
              <a:ext cx="624" cy="768"/>
            </a:xfrm>
            <a:prstGeom prst="line">
              <a:avLst/>
            </a:prstGeom>
            <a:noFill/>
            <a:ln w="38100">
              <a:solidFill>
                <a:srgbClr val="006600"/>
              </a:solidFill>
              <a:round/>
              <a:headEnd type="triangle" w="med" len="med"/>
              <a:tailEnd type="triangle" w="med" len="med"/>
            </a:ln>
          </p:spPr>
          <p:txBody>
            <a:bodyPr/>
            <a:lstStyle/>
            <a:p>
              <a:endParaRPr lang="tr-TR"/>
            </a:p>
          </p:txBody>
        </p:sp>
        <p:sp>
          <p:nvSpPr>
            <p:cNvPr id="2066" name="Line 23"/>
            <p:cNvSpPr>
              <a:spLocks noChangeShapeType="1"/>
            </p:cNvSpPr>
            <p:nvPr/>
          </p:nvSpPr>
          <p:spPr bwMode="auto">
            <a:xfrm flipH="1">
              <a:off x="3456" y="3072"/>
              <a:ext cx="624" cy="720"/>
            </a:xfrm>
            <a:prstGeom prst="line">
              <a:avLst/>
            </a:prstGeom>
            <a:noFill/>
            <a:ln w="38100">
              <a:solidFill>
                <a:srgbClr val="006600"/>
              </a:solidFill>
              <a:round/>
              <a:headEnd type="triangle" w="med" len="med"/>
              <a:tailEnd type="triangle" w="med" len="med"/>
            </a:ln>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8" fill="hold" nodeType="afterEffect">
                                  <p:stCondLst>
                                    <p:cond delay="2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6500"/>
                            </p:stCondLst>
                            <p:childTnLst>
                              <p:par>
                                <p:cTn id="20" presetID="2" presetClass="entr" presetSubtype="8" fill="hold" grpId="0" nodeType="afterEffect">
                                  <p:stCondLst>
                                    <p:cond delay="1000"/>
                                  </p:stCondLst>
                                  <p:childTnLst>
                                    <p:set>
                                      <p:cBhvr>
                                        <p:cTn id="21" dur="1" fill="hold">
                                          <p:stCondLst>
                                            <p:cond delay="0"/>
                                          </p:stCondLst>
                                        </p:cTn>
                                        <p:tgtEl>
                                          <p:spTgt spid="75794"/>
                                        </p:tgtEl>
                                        <p:attrNameLst>
                                          <p:attrName>style.visibility</p:attrName>
                                        </p:attrNameLst>
                                      </p:cBhvr>
                                      <p:to>
                                        <p:strVal val="visible"/>
                                      </p:to>
                                    </p:set>
                                    <p:anim calcmode="lin" valueType="num">
                                      <p:cBhvr additive="base">
                                        <p:cTn id="22" dur="500" fill="hold"/>
                                        <p:tgtEl>
                                          <p:spTgt spid="75794"/>
                                        </p:tgtEl>
                                        <p:attrNameLst>
                                          <p:attrName>ppt_x</p:attrName>
                                        </p:attrNameLst>
                                      </p:cBhvr>
                                      <p:tavLst>
                                        <p:tav tm="0">
                                          <p:val>
                                            <p:strVal val="0-#ppt_w/2"/>
                                          </p:val>
                                        </p:tav>
                                        <p:tav tm="100000">
                                          <p:val>
                                            <p:strVal val="#ppt_x"/>
                                          </p:val>
                                        </p:tav>
                                      </p:tavLst>
                                    </p:anim>
                                    <p:anim calcmode="lin" valueType="num">
                                      <p:cBhvr additive="base">
                                        <p:cTn id="23" dur="500" fill="hold"/>
                                        <p:tgtEl>
                                          <p:spTgt spid="75794"/>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1000"/>
                                  </p:stCondLst>
                                  <p:childTnLst>
                                    <p:set>
                                      <p:cBhvr>
                                        <p:cTn id="26" dur="1" fill="hold">
                                          <p:stCondLst>
                                            <p:cond delay="0"/>
                                          </p:stCondLst>
                                        </p:cTn>
                                        <p:tgtEl>
                                          <p:spTgt spid="75795"/>
                                        </p:tgtEl>
                                        <p:attrNameLst>
                                          <p:attrName>style.visibility</p:attrName>
                                        </p:attrNameLst>
                                      </p:cBhvr>
                                      <p:to>
                                        <p:strVal val="visible"/>
                                      </p:to>
                                    </p:set>
                                    <p:anim calcmode="lin" valueType="num">
                                      <p:cBhvr additive="base">
                                        <p:cTn id="27" dur="500" fill="hold"/>
                                        <p:tgtEl>
                                          <p:spTgt spid="75795"/>
                                        </p:tgtEl>
                                        <p:attrNameLst>
                                          <p:attrName>ppt_x</p:attrName>
                                        </p:attrNameLst>
                                      </p:cBhvr>
                                      <p:tavLst>
                                        <p:tav tm="0">
                                          <p:val>
                                            <p:strVal val="0-#ppt_w/2"/>
                                          </p:val>
                                        </p:tav>
                                        <p:tav tm="100000">
                                          <p:val>
                                            <p:strVal val="#ppt_x"/>
                                          </p:val>
                                        </p:tav>
                                      </p:tavLst>
                                    </p:anim>
                                    <p:anim calcmode="lin" valueType="num">
                                      <p:cBhvr additive="base">
                                        <p:cTn id="28" dur="500" fill="hold"/>
                                        <p:tgtEl>
                                          <p:spTgt spid="75795"/>
                                        </p:tgtEl>
                                        <p:attrNameLst>
                                          <p:attrName>ppt_y</p:attrName>
                                        </p:attrNameLst>
                                      </p:cBhvr>
                                      <p:tavLst>
                                        <p:tav tm="0">
                                          <p:val>
                                            <p:strVal val="#ppt_y"/>
                                          </p:val>
                                        </p:tav>
                                        <p:tav tm="100000">
                                          <p:val>
                                            <p:strVal val="#ppt_y"/>
                                          </p:val>
                                        </p:tav>
                                      </p:tavLst>
                                    </p:anim>
                                  </p:childTnLst>
                                </p:cTn>
                              </p:par>
                            </p:childTnLst>
                          </p:cTn>
                        </p:par>
                        <p:par>
                          <p:cTn id="29" fill="hold">
                            <p:stCondLst>
                              <p:cond delay="9500"/>
                            </p:stCondLst>
                            <p:childTnLst>
                              <p:par>
                                <p:cTn id="30" presetID="2" presetClass="entr" presetSubtype="8"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nimBg="1"/>
      <p:bldP spid="757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Dikdörtgen"/>
          <p:cNvSpPr>
            <a:spLocks noChangeArrowheads="1"/>
          </p:cNvSpPr>
          <p:nvPr/>
        </p:nvSpPr>
        <p:spPr bwMode="auto">
          <a:xfrm>
            <a:off x="2195513" y="2852738"/>
            <a:ext cx="4365625" cy="831850"/>
          </a:xfrm>
          <a:prstGeom prst="rect">
            <a:avLst/>
          </a:prstGeom>
          <a:noFill/>
          <a:ln w="9525">
            <a:noFill/>
            <a:miter lim="800000"/>
            <a:headEnd/>
            <a:tailEnd/>
          </a:ln>
        </p:spPr>
        <p:txBody>
          <a:bodyPr wrap="none">
            <a:spAutoFit/>
          </a:bodyPr>
          <a:lstStyle/>
          <a:p>
            <a:r>
              <a:rPr lang="tr-TR" sz="4800"/>
              <a:t>E-Ticaret Nedir?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a:t>Alışveriş Sepeti</a:t>
            </a:r>
          </a:p>
        </p:txBody>
      </p:sp>
      <p:sp>
        <p:nvSpPr>
          <p:cNvPr id="3" name="2 İçerik Yer Tutucusu"/>
          <p:cNvSpPr>
            <a:spLocks noGrp="1"/>
          </p:cNvSpPr>
          <p:nvPr>
            <p:ph idx="1"/>
          </p:nvPr>
        </p:nvSpPr>
        <p:spPr/>
        <p:txBody>
          <a:bodyPr/>
          <a:lstStyle/>
          <a:p>
            <a:pPr eaLnBrk="1" hangingPunct="1">
              <a:buFont typeface="Wingdings" pitchFamily="2" charset="2"/>
              <a:buNone/>
              <a:defRPr/>
            </a:pPr>
            <a:r>
              <a:rPr lang="tr-TR" dirty="0"/>
              <a:t>    e-Ticaret sitelerinde, ziyaretçinin almaya karar verdiği ürünleri elektronik olarak biriktirdiği bölümdür. </a:t>
            </a:r>
          </a:p>
          <a:p>
            <a:pPr eaLnBrk="1" hangingPunct="1">
              <a:buFont typeface="Wingdings" pitchFamily="2" charset="2"/>
              <a:buNone/>
              <a:defRPr/>
            </a:pPr>
            <a:endParaRPr lang="tr-TR" dirty="0"/>
          </a:p>
          <a:p>
            <a:pPr eaLnBrk="1" hangingPunct="1">
              <a:buFont typeface="Wingdings" pitchFamily="2" charset="2"/>
              <a:buNone/>
              <a:defRPr/>
            </a:pPr>
            <a:r>
              <a:rPr lang="tr-TR" dirty="0"/>
              <a:t>   Bazı sitelerde, alışverişinizi tamamlamadan siteyi </a:t>
            </a:r>
            <a:r>
              <a:rPr lang="tr-TR" dirty="0" err="1"/>
              <a:t>terketmek</a:t>
            </a:r>
            <a:r>
              <a:rPr lang="tr-TR" dirty="0"/>
              <a:t> durumunda kalsanız bile, daha sonra, siteye gelip giriş yaptığınız zaman, sepete eklediklerinizi size hatırlatır ve siz silmediğiniz sürece orada bekletir.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err="1"/>
              <a:t>PayPal</a:t>
            </a:r>
            <a:r>
              <a:rPr lang="tr-TR" dirty="0"/>
              <a:t> Sistemi</a:t>
            </a:r>
          </a:p>
        </p:txBody>
      </p:sp>
      <p:sp>
        <p:nvSpPr>
          <p:cNvPr id="3" name="2 İçerik Yer Tutucusu"/>
          <p:cNvSpPr>
            <a:spLocks noGrp="1"/>
          </p:cNvSpPr>
          <p:nvPr>
            <p:ph idx="1"/>
          </p:nvPr>
        </p:nvSpPr>
        <p:spPr/>
        <p:txBody>
          <a:bodyPr/>
          <a:lstStyle/>
          <a:p>
            <a:pPr eaLnBrk="1" hangingPunct="1">
              <a:defRPr/>
            </a:pPr>
            <a:r>
              <a:rPr lang="tr-TR" dirty="0"/>
              <a:t>İnternet üzerinden çalışan online bir ödeme sistemidir. </a:t>
            </a:r>
          </a:p>
          <a:p>
            <a:pPr eaLnBrk="1" hangingPunct="1">
              <a:defRPr/>
            </a:pPr>
            <a:endParaRPr lang="tr-TR" dirty="0"/>
          </a:p>
          <a:p>
            <a:pPr eaLnBrk="1" hangingPunct="1">
              <a:defRPr/>
            </a:pPr>
            <a:r>
              <a:rPr lang="tr-TR" dirty="0"/>
              <a:t>Kredi kartı bilgilerinin satıcı ile paylaşılmadan, </a:t>
            </a:r>
            <a:r>
              <a:rPr lang="tr-TR" dirty="0" err="1"/>
              <a:t>PayPal</a:t>
            </a:r>
            <a:r>
              <a:rPr lang="tr-TR" dirty="0"/>
              <a:t> hesabına kredi kartı veya havale yoluyla para aktarılarak internet üzerinden güvenli alışveriş yapılmasını sağlar.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55650" y="1844675"/>
            <a:ext cx="3960813" cy="2085975"/>
          </a:xfrm>
          <a:prstGeom prst="rect">
            <a:avLst/>
          </a:prstGeom>
          <a:noFill/>
          <a:ln w="9525">
            <a:noFill/>
            <a:miter lim="800000"/>
            <a:headEnd/>
            <a:tailEnd/>
          </a:ln>
        </p:spPr>
        <p:txBody>
          <a:bodyPr>
            <a:spAutoFit/>
          </a:bodyPr>
          <a:lstStyle/>
          <a:p>
            <a:pPr>
              <a:lnSpc>
                <a:spcPct val="90000"/>
              </a:lnSpc>
              <a:spcBef>
                <a:spcPct val="20000"/>
              </a:spcBef>
            </a:pPr>
            <a:r>
              <a:rPr lang="tr-TR">
                <a:latin typeface="Times New Roman" pitchFamily="18" charset="0"/>
              </a:rPr>
              <a:t>Mevcut ve olası müşterilerin, geçmişleri ile ilgili verileri toplamak, satın alma alışkanlıkları ya da statüleri hakkındaki değişiklikleri sürekli araştırarak gözden geçirmek ve elde edilen verilerin müşteriler ile ilişki geliştirmek ve pazarlama stratejileri oluşturulmak amacı ile kullanılması sürecidir. </a:t>
            </a:r>
          </a:p>
        </p:txBody>
      </p:sp>
      <p:sp>
        <p:nvSpPr>
          <p:cNvPr id="168963" name="Rectangle 3"/>
          <p:cNvSpPr>
            <a:spLocks noGrp="1" noChangeArrowheads="1"/>
          </p:cNvSpPr>
          <p:nvPr>
            <p:ph type="title"/>
          </p:nvPr>
        </p:nvSpPr>
        <p:spPr>
          <a:xfrm>
            <a:off x="395288" y="692150"/>
            <a:ext cx="8456612" cy="863600"/>
          </a:xfrm>
        </p:spPr>
        <p:txBody>
          <a:bodyPr/>
          <a:lstStyle/>
          <a:p>
            <a:pPr>
              <a:defRPr/>
            </a:pPr>
            <a:r>
              <a:rPr lang="tr-TR"/>
              <a:t>VERİ TABANLI PAZARLAMA</a:t>
            </a:r>
          </a:p>
        </p:txBody>
      </p:sp>
      <p:pic>
        <p:nvPicPr>
          <p:cNvPr id="71684" name="Picture 4" descr="MPj04067740000[1]"/>
          <p:cNvPicPr>
            <a:picLocks noChangeAspect="1" noChangeArrowheads="1"/>
          </p:cNvPicPr>
          <p:nvPr/>
        </p:nvPicPr>
        <p:blipFill>
          <a:blip r:embed="rId2"/>
          <a:srcRect/>
          <a:stretch>
            <a:fillRect/>
          </a:stretch>
        </p:blipFill>
        <p:spPr bwMode="auto">
          <a:xfrm>
            <a:off x="4932363" y="1916113"/>
            <a:ext cx="3357562" cy="410527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title"/>
          </p:nvPr>
        </p:nvSpPr>
        <p:spPr>
          <a:xfrm>
            <a:off x="395288" y="692150"/>
            <a:ext cx="8456612" cy="863600"/>
          </a:xfrm>
        </p:spPr>
        <p:txBody>
          <a:bodyPr/>
          <a:lstStyle/>
          <a:p>
            <a:pPr>
              <a:defRPr/>
            </a:pPr>
            <a:r>
              <a:rPr lang="tr-TR" sz="4000"/>
              <a:t>VERİ TABANLI PAZARLAMA(1)</a:t>
            </a:r>
          </a:p>
        </p:txBody>
      </p:sp>
      <p:sp>
        <p:nvSpPr>
          <p:cNvPr id="169990" name="Rectangle 6"/>
          <p:cNvSpPr>
            <a:spLocks noGrp="1" noChangeArrowheads="1"/>
          </p:cNvSpPr>
          <p:nvPr>
            <p:ph type="body" sz="half" idx="1"/>
          </p:nvPr>
        </p:nvSpPr>
        <p:spPr>
          <a:xfrm>
            <a:off x="4572000" y="1773238"/>
            <a:ext cx="3960813" cy="4033837"/>
          </a:xfrm>
        </p:spPr>
        <p:txBody>
          <a:bodyPr/>
          <a:lstStyle/>
          <a:p>
            <a:pPr>
              <a:lnSpc>
                <a:spcPct val="90000"/>
              </a:lnSpc>
              <a:buFontTx/>
              <a:buNone/>
              <a:defRPr/>
            </a:pPr>
            <a:r>
              <a:rPr lang="tr-TR" sz="2400" b="1" i="1">
                <a:solidFill>
                  <a:schemeClr val="accent1"/>
                </a:solidFill>
              </a:rPr>
              <a:t>	Veri Tabanı Oluşturulurken Dikkat Edilecek Noktalar </a:t>
            </a:r>
          </a:p>
          <a:p>
            <a:pPr>
              <a:lnSpc>
                <a:spcPct val="90000"/>
              </a:lnSpc>
              <a:buFont typeface="Wingdings" pitchFamily="2" charset="2"/>
              <a:buChar char="v"/>
              <a:defRPr/>
            </a:pPr>
            <a:r>
              <a:rPr lang="tr-TR" sz="2400" b="1"/>
              <a:t>Hangi bilgilerin toplanılacağına karar verilmesi,</a:t>
            </a:r>
          </a:p>
          <a:p>
            <a:pPr>
              <a:lnSpc>
                <a:spcPct val="90000"/>
              </a:lnSpc>
              <a:spcBef>
                <a:spcPct val="50000"/>
              </a:spcBef>
              <a:buFont typeface="Wingdings" pitchFamily="2" charset="2"/>
              <a:buChar char="v"/>
              <a:defRPr/>
            </a:pPr>
            <a:r>
              <a:rPr lang="tr-TR" sz="2400" b="1"/>
              <a:t>Bilginin elde edilmesi, </a:t>
            </a:r>
          </a:p>
          <a:p>
            <a:pPr>
              <a:lnSpc>
                <a:spcPct val="90000"/>
              </a:lnSpc>
              <a:spcBef>
                <a:spcPct val="50000"/>
              </a:spcBef>
              <a:buFont typeface="Wingdings" pitchFamily="2" charset="2"/>
              <a:buChar char="v"/>
              <a:defRPr/>
            </a:pPr>
            <a:r>
              <a:rPr lang="tr-TR" sz="2400" b="1"/>
              <a:t>Bilgileri muhafaza etmek ve güncelleştirmek,</a:t>
            </a:r>
          </a:p>
          <a:p>
            <a:pPr>
              <a:lnSpc>
                <a:spcPct val="90000"/>
              </a:lnSpc>
              <a:spcBef>
                <a:spcPct val="50000"/>
              </a:spcBef>
              <a:buFont typeface="Wingdings" pitchFamily="2" charset="2"/>
              <a:buChar char="v"/>
              <a:defRPr/>
            </a:pPr>
            <a:r>
              <a:rPr lang="tr-TR" sz="2400" b="1"/>
              <a:t>Bilginin etkin kullanımı</a:t>
            </a:r>
          </a:p>
          <a:p>
            <a:pPr>
              <a:lnSpc>
                <a:spcPct val="90000"/>
              </a:lnSpc>
              <a:spcBef>
                <a:spcPct val="50000"/>
              </a:spcBef>
              <a:buFont typeface="Wingdings" pitchFamily="2" charset="2"/>
              <a:buChar char="v"/>
              <a:defRPr/>
            </a:pPr>
            <a:endParaRPr lang="tr-TR" sz="2400" b="1"/>
          </a:p>
        </p:txBody>
      </p:sp>
      <p:pic>
        <p:nvPicPr>
          <p:cNvPr id="72708" name="Picture 7" descr="MPj04027760000[1]"/>
          <p:cNvPicPr>
            <a:picLocks noChangeAspect="1" noChangeArrowheads="1"/>
          </p:cNvPicPr>
          <p:nvPr/>
        </p:nvPicPr>
        <p:blipFill>
          <a:blip r:embed="rId2"/>
          <a:srcRect/>
          <a:stretch>
            <a:fillRect/>
          </a:stretch>
        </p:blipFill>
        <p:spPr bwMode="auto">
          <a:xfrm>
            <a:off x="992188" y="1773238"/>
            <a:ext cx="3363912" cy="403225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95288" y="476250"/>
            <a:ext cx="8456612" cy="863600"/>
          </a:xfrm>
        </p:spPr>
        <p:txBody>
          <a:bodyPr/>
          <a:lstStyle/>
          <a:p>
            <a:pPr>
              <a:defRPr/>
            </a:pPr>
            <a:r>
              <a:rPr lang="tr-TR" sz="4000"/>
              <a:t>VERİ TABANLI PAZARLAMA(2)</a:t>
            </a:r>
          </a:p>
        </p:txBody>
      </p:sp>
      <p:sp>
        <p:nvSpPr>
          <p:cNvPr id="171011" name="Rectangle 3"/>
          <p:cNvSpPr>
            <a:spLocks noGrp="1" noChangeArrowheads="1"/>
          </p:cNvSpPr>
          <p:nvPr>
            <p:ph type="body" sz="half" idx="1"/>
          </p:nvPr>
        </p:nvSpPr>
        <p:spPr>
          <a:xfrm>
            <a:off x="468313" y="1341438"/>
            <a:ext cx="8280400" cy="4895850"/>
          </a:xfrm>
        </p:spPr>
        <p:txBody>
          <a:bodyPr/>
          <a:lstStyle/>
          <a:p>
            <a:pPr>
              <a:lnSpc>
                <a:spcPct val="90000"/>
              </a:lnSpc>
              <a:buFontTx/>
              <a:buNone/>
              <a:defRPr/>
            </a:pPr>
            <a:r>
              <a:rPr lang="tr-TR" sz="2400" b="1" i="1" dirty="0">
                <a:solidFill>
                  <a:schemeClr val="accent1"/>
                </a:solidFill>
              </a:rPr>
              <a:t>	Veri Tabanlı Pazarlamanın Yararları</a:t>
            </a:r>
          </a:p>
          <a:p>
            <a:pPr>
              <a:lnSpc>
                <a:spcPct val="90000"/>
              </a:lnSpc>
              <a:buFont typeface="Wingdings" pitchFamily="2" charset="2"/>
              <a:buChar char="v"/>
              <a:defRPr/>
            </a:pPr>
            <a:r>
              <a:rPr lang="tr-TR" sz="2400" b="1" dirty="0"/>
              <a:t>Pazarlama bütçesinin daha etkin bir şekilde kullanılmasına imkân sağlar. </a:t>
            </a:r>
          </a:p>
          <a:p>
            <a:pPr>
              <a:lnSpc>
                <a:spcPct val="90000"/>
              </a:lnSpc>
              <a:buFont typeface="Wingdings" pitchFamily="2" charset="2"/>
              <a:buChar char="v"/>
              <a:defRPr/>
            </a:pPr>
            <a:r>
              <a:rPr lang="tr-TR" sz="2400" b="1" dirty="0"/>
              <a:t>Müşteri ile uzun süreli ve iyi bir ilişkinin kurulmasına yardımcı olur. Bu da müşteri memnuniyetinin oluşmasına ve müşteri bağlılığının yaratılmasına imkân sağlar. </a:t>
            </a:r>
          </a:p>
          <a:p>
            <a:pPr>
              <a:lnSpc>
                <a:spcPct val="90000"/>
              </a:lnSpc>
              <a:buFont typeface="Wingdings" pitchFamily="2" charset="2"/>
              <a:buChar char="v"/>
              <a:defRPr/>
            </a:pPr>
            <a:r>
              <a:rPr lang="tr-TR" sz="2400" b="1" dirty="0"/>
              <a:t>Mevcut ve potansiyel müşteriler hakkında değerli bilgilerin elde edilmesine yardımcı olur. </a:t>
            </a:r>
          </a:p>
          <a:p>
            <a:pPr>
              <a:lnSpc>
                <a:spcPct val="90000"/>
              </a:lnSpc>
              <a:buFont typeface="Wingdings" pitchFamily="2" charset="2"/>
              <a:buChar char="v"/>
              <a:defRPr/>
            </a:pPr>
            <a:r>
              <a:rPr lang="tr-TR" sz="2400" b="1" dirty="0"/>
              <a:t>Özel teklif sunmaya değecek müşteri ve adayların seçilmesini sağlar.</a:t>
            </a:r>
          </a:p>
          <a:p>
            <a:pPr>
              <a:lnSpc>
                <a:spcPct val="90000"/>
              </a:lnSpc>
              <a:buFont typeface="Wingdings" pitchFamily="2" charset="2"/>
              <a:buChar char="v"/>
              <a:defRPr/>
            </a:pPr>
            <a:r>
              <a:rPr lang="tr-TR" sz="2400" b="1" dirty="0"/>
              <a:t>Çapraz satış imkânı yaratır (</a:t>
            </a:r>
            <a:r>
              <a:rPr lang="it-IT" sz="2400" dirty="0"/>
              <a:t>“Bunlarda ilginizi çekebilir – bu ürünleri incelediniz mi?</a:t>
            </a:r>
            <a:r>
              <a:rPr lang="tr-TR" sz="2400" dirty="0"/>
              <a:t>)</a:t>
            </a:r>
            <a:endParaRPr lang="tr-TR" sz="2400" b="1" dirty="0"/>
          </a:p>
          <a:p>
            <a:pPr>
              <a:lnSpc>
                <a:spcPct val="90000"/>
              </a:lnSpc>
              <a:buFont typeface="Wingdings" pitchFamily="2" charset="2"/>
              <a:buChar char="v"/>
              <a:defRPr/>
            </a:pPr>
            <a:r>
              <a:rPr lang="tr-TR" sz="2400" b="1" dirty="0"/>
              <a:t>Müşteri bölümlendirmesi ve farklılaştırılmasına imkân yaratır. </a:t>
            </a:r>
          </a:p>
          <a:p>
            <a:pPr>
              <a:lnSpc>
                <a:spcPct val="90000"/>
              </a:lnSpc>
              <a:spcBef>
                <a:spcPct val="50000"/>
              </a:spcBef>
              <a:buFont typeface="Wingdings" pitchFamily="2" charset="2"/>
              <a:buNone/>
              <a:defRPr/>
            </a:pPr>
            <a:endParaRPr lang="tr-TR" sz="2400" b="1"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95288" y="476250"/>
            <a:ext cx="8456612" cy="863600"/>
          </a:xfrm>
        </p:spPr>
        <p:txBody>
          <a:bodyPr/>
          <a:lstStyle/>
          <a:p>
            <a:pPr>
              <a:defRPr/>
            </a:pPr>
            <a:r>
              <a:rPr lang="tr-TR" sz="4000"/>
              <a:t>VERİ TABANLI PAZARLAMA(3)</a:t>
            </a:r>
          </a:p>
        </p:txBody>
      </p:sp>
      <p:sp>
        <p:nvSpPr>
          <p:cNvPr id="172035" name="Rectangle 3"/>
          <p:cNvSpPr>
            <a:spLocks noGrp="1" noChangeArrowheads="1"/>
          </p:cNvSpPr>
          <p:nvPr>
            <p:ph type="body" sz="half" idx="1"/>
          </p:nvPr>
        </p:nvSpPr>
        <p:spPr>
          <a:xfrm>
            <a:off x="468313" y="1341438"/>
            <a:ext cx="8351837" cy="4967287"/>
          </a:xfrm>
        </p:spPr>
        <p:txBody>
          <a:bodyPr/>
          <a:lstStyle/>
          <a:p>
            <a:pPr>
              <a:lnSpc>
                <a:spcPct val="90000"/>
              </a:lnSpc>
              <a:buFontTx/>
              <a:buNone/>
              <a:defRPr/>
            </a:pPr>
            <a:r>
              <a:rPr lang="tr-TR" sz="2400" b="1" i="1" dirty="0">
                <a:solidFill>
                  <a:schemeClr val="accent1"/>
                </a:solidFill>
              </a:rPr>
              <a:t>	Veri Tabanlı Pazarlamanın Yararları</a:t>
            </a:r>
          </a:p>
          <a:p>
            <a:pPr>
              <a:lnSpc>
                <a:spcPct val="90000"/>
              </a:lnSpc>
              <a:buFont typeface="Wingdings" pitchFamily="2" charset="2"/>
              <a:buChar char="v"/>
              <a:defRPr/>
            </a:pPr>
            <a:r>
              <a:rPr lang="tr-TR" sz="2400" b="1" dirty="0"/>
              <a:t>Pazarlama faaliyetlerinin ölçülebilir ve hesaplanabilir olmasını sağlar. </a:t>
            </a:r>
          </a:p>
          <a:p>
            <a:pPr>
              <a:lnSpc>
                <a:spcPct val="90000"/>
              </a:lnSpc>
              <a:buFont typeface="Wingdings" pitchFamily="2" charset="2"/>
              <a:buChar char="v"/>
              <a:defRPr/>
            </a:pPr>
            <a:r>
              <a:rPr lang="tr-TR" sz="2400" b="1" dirty="0"/>
              <a:t>Farklı müşteri grupları ile farklı iletişim kurma olanağı yaratır. </a:t>
            </a:r>
          </a:p>
          <a:p>
            <a:pPr>
              <a:lnSpc>
                <a:spcPct val="90000"/>
              </a:lnSpc>
              <a:buFont typeface="Wingdings" pitchFamily="2" charset="2"/>
              <a:buChar char="v"/>
              <a:defRPr/>
            </a:pPr>
            <a:r>
              <a:rPr lang="tr-TR" sz="2400" b="1" dirty="0"/>
              <a:t>Veri tabanlı pazarlaması güçlü rekabet avantajları yaratır. </a:t>
            </a:r>
          </a:p>
          <a:p>
            <a:pPr>
              <a:lnSpc>
                <a:spcPct val="90000"/>
              </a:lnSpc>
              <a:buFont typeface="Wingdings" pitchFamily="2" charset="2"/>
              <a:buChar char="v"/>
              <a:defRPr/>
            </a:pPr>
            <a:r>
              <a:rPr lang="tr-TR" sz="2400" b="1" dirty="0"/>
              <a:t>Müşteri ihtiyaçlarının önceden tahmin edilmesine olanak sağlar. Bu da yeni ürün ve hizmet yaratılmasını sağlar. </a:t>
            </a:r>
          </a:p>
          <a:p>
            <a:pPr>
              <a:lnSpc>
                <a:spcPct val="90000"/>
              </a:lnSpc>
              <a:buFont typeface="Wingdings" pitchFamily="2" charset="2"/>
              <a:buChar char="v"/>
              <a:defRPr/>
            </a:pPr>
            <a:r>
              <a:rPr lang="tr-TR" sz="2400" b="1" dirty="0"/>
              <a:t>Veri tabanlı pazarlama müşteriler hakkında araştırma yapmayı kolaylaştırır. </a:t>
            </a:r>
          </a:p>
          <a:p>
            <a:pPr>
              <a:lnSpc>
                <a:spcPct val="90000"/>
              </a:lnSpc>
              <a:buFont typeface="Wingdings" pitchFamily="2" charset="2"/>
              <a:buChar char="v"/>
              <a:defRPr/>
            </a:pPr>
            <a:r>
              <a:rPr lang="tr-TR" sz="2400" b="1" dirty="0"/>
              <a:t>Eski müşterilerin geri kazanılmasına yardımcı olur. </a:t>
            </a:r>
          </a:p>
          <a:p>
            <a:pPr>
              <a:lnSpc>
                <a:spcPct val="90000"/>
              </a:lnSpc>
              <a:buFont typeface="Wingdings" pitchFamily="2" charset="2"/>
              <a:buChar char="v"/>
              <a:defRPr/>
            </a:pPr>
            <a:r>
              <a:rPr lang="tr-TR" sz="2400" b="1" dirty="0"/>
              <a:t>Müşterinin markaya bağlılığını güçlendirir ve tekrar satın almalarını sağlar.</a:t>
            </a:r>
          </a:p>
          <a:p>
            <a:pPr>
              <a:lnSpc>
                <a:spcPct val="90000"/>
              </a:lnSpc>
              <a:buFont typeface="Wingdings" pitchFamily="2" charset="2"/>
              <a:buChar char="v"/>
              <a:defRPr/>
            </a:pPr>
            <a:endParaRPr lang="tr-TR" sz="2400" b="1"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11188" y="620713"/>
            <a:ext cx="8062912" cy="1143000"/>
          </a:xfrm>
        </p:spPr>
        <p:txBody>
          <a:bodyPr/>
          <a:lstStyle/>
          <a:p>
            <a:pPr>
              <a:defRPr/>
            </a:pPr>
            <a:r>
              <a:rPr lang="tr-TR" sz="3600"/>
              <a:t>DEĞER YARATAN PAZARLAMA</a:t>
            </a:r>
          </a:p>
        </p:txBody>
      </p:sp>
      <p:sp>
        <p:nvSpPr>
          <p:cNvPr id="153603" name="Rectangle 3"/>
          <p:cNvSpPr>
            <a:spLocks noGrp="1" noChangeArrowheads="1"/>
          </p:cNvSpPr>
          <p:nvPr>
            <p:ph type="body" sz="half" idx="1"/>
          </p:nvPr>
        </p:nvSpPr>
        <p:spPr>
          <a:xfrm>
            <a:off x="900113" y="1916113"/>
            <a:ext cx="3384550" cy="3889375"/>
          </a:xfrm>
        </p:spPr>
        <p:txBody>
          <a:bodyPr/>
          <a:lstStyle/>
          <a:p>
            <a:pPr marL="0" indent="0">
              <a:buFont typeface="Wingdings" pitchFamily="2" charset="2"/>
              <a:buNone/>
              <a:defRPr/>
            </a:pPr>
            <a:r>
              <a:rPr lang="tr-TR" sz="2400" b="1"/>
              <a:t>Doğrudan değer yaratmaya yönelik olarak, satın alınacak ürün ile ilgili olarak, markanın teklif ettiği değer bir yana, müşteri için değer yaratacak pazarlama faaliyetlerine değer yaratan pazarlama denir.</a:t>
            </a:r>
          </a:p>
        </p:txBody>
      </p:sp>
      <p:pic>
        <p:nvPicPr>
          <p:cNvPr id="75780" name="Picture 6" descr="MCPE02381_0000[1]"/>
          <p:cNvPicPr>
            <a:picLocks noChangeAspect="1" noChangeArrowheads="1"/>
          </p:cNvPicPr>
          <p:nvPr/>
        </p:nvPicPr>
        <p:blipFill>
          <a:blip r:embed="rId2"/>
          <a:srcRect/>
          <a:stretch>
            <a:fillRect/>
          </a:stretch>
        </p:blipFill>
        <p:spPr bwMode="auto">
          <a:xfrm>
            <a:off x="4716463" y="1916113"/>
            <a:ext cx="3311525" cy="3744912"/>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tr-TR" sz="4000"/>
              <a:t>Değer yaratma nedir? Neden önemli?</a:t>
            </a:r>
          </a:p>
        </p:txBody>
      </p:sp>
      <p:sp>
        <p:nvSpPr>
          <p:cNvPr id="353283" name="Rectangle 3"/>
          <p:cNvSpPr>
            <a:spLocks noGrp="1" noChangeArrowheads="1"/>
          </p:cNvSpPr>
          <p:nvPr>
            <p:ph type="body" idx="1"/>
          </p:nvPr>
        </p:nvSpPr>
        <p:spPr/>
        <p:txBody>
          <a:bodyPr/>
          <a:lstStyle/>
          <a:p>
            <a:pPr eaLnBrk="1" hangingPunct="1">
              <a:buFont typeface="Wingdings" pitchFamily="2" charset="2"/>
              <a:buNone/>
              <a:defRPr/>
            </a:pPr>
            <a:endParaRPr lang="tr-TR"/>
          </a:p>
          <a:p>
            <a:pPr eaLnBrk="1" hangingPunct="1">
              <a:buFont typeface="Wingdings" pitchFamily="2" charset="2"/>
              <a:buNone/>
              <a:defRPr/>
            </a:pPr>
            <a:endParaRPr lang="tr-TR"/>
          </a:p>
          <a:p>
            <a:pPr eaLnBrk="1" hangingPunct="1">
              <a:buFont typeface="Wingdings" pitchFamily="2" charset="2"/>
              <a:buNone/>
              <a:defRPr/>
            </a:pPr>
            <a:endParaRPr lang="tr-TR"/>
          </a:p>
          <a:p>
            <a:pPr eaLnBrk="1" hangingPunct="1">
              <a:buFont typeface="Wingdings" pitchFamily="2" charset="2"/>
              <a:buNone/>
              <a:defRPr/>
            </a:pPr>
            <a:r>
              <a:rPr lang="tr-T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eaLnBrk="1" hangingPunct="1">
              <a:defRPr/>
            </a:pPr>
            <a:r>
              <a:rPr lang="tr-TR"/>
              <a:t>Değer yaratma nedir?</a:t>
            </a:r>
          </a:p>
        </p:txBody>
      </p:sp>
      <p:sp>
        <p:nvSpPr>
          <p:cNvPr id="352259" name="Rectangle 3"/>
          <p:cNvSpPr>
            <a:spLocks noGrp="1" noChangeArrowheads="1"/>
          </p:cNvSpPr>
          <p:nvPr>
            <p:ph type="body" idx="1"/>
          </p:nvPr>
        </p:nvSpPr>
        <p:spPr/>
        <p:txBody>
          <a:bodyPr/>
          <a:lstStyle/>
          <a:p>
            <a:pPr eaLnBrk="1" hangingPunct="1">
              <a:lnSpc>
                <a:spcPct val="90000"/>
              </a:lnSpc>
              <a:defRPr/>
            </a:pPr>
            <a:r>
              <a:rPr lang="tr-TR"/>
              <a:t>Günümüzde pazarlama “</a:t>
            </a:r>
            <a:r>
              <a:rPr lang="tr-TR" b="1"/>
              <a:t>değer</a:t>
            </a:r>
            <a:r>
              <a:rPr lang="tr-TR"/>
              <a:t>” olarak adlandırılan özelliği bulmayı, bu değeri ürüne katmayı ve en iyi şekilde tüketiciye duyurmayı hedeflemektedir . </a:t>
            </a:r>
          </a:p>
          <a:p>
            <a:pPr eaLnBrk="1" hangingPunct="1">
              <a:lnSpc>
                <a:spcPct val="90000"/>
              </a:lnSpc>
              <a:defRPr/>
            </a:pPr>
            <a:endParaRPr lang="tr-TR"/>
          </a:p>
          <a:p>
            <a:pPr eaLnBrk="1" hangingPunct="1">
              <a:lnSpc>
                <a:spcPct val="90000"/>
              </a:lnSpc>
              <a:defRPr/>
            </a:pPr>
            <a:r>
              <a:rPr lang="tr-TR"/>
              <a:t>Müşterinin satın aldığı üründen elde ettiği "fayda" olarak adlandırılabilir. Bir ürünün değerini aslında müşterilerin ihtiyaç ve beklentileri belirlemektedir. </a:t>
            </a:r>
          </a:p>
          <a:p>
            <a:pPr eaLnBrk="1" hangingPunct="1">
              <a:lnSpc>
                <a:spcPct val="90000"/>
              </a:lnSpc>
              <a:defRPr/>
            </a:pP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tr-TR" dirty="0"/>
              <a:t>Değer önerisi seçme</a:t>
            </a:r>
          </a:p>
        </p:txBody>
      </p:sp>
      <p:sp>
        <p:nvSpPr>
          <p:cNvPr id="354307" name="Rectangle 3"/>
          <p:cNvSpPr>
            <a:spLocks noGrp="1" noChangeArrowheads="1"/>
          </p:cNvSpPr>
          <p:nvPr>
            <p:ph type="body" idx="1"/>
          </p:nvPr>
        </p:nvSpPr>
        <p:spPr/>
        <p:txBody>
          <a:bodyPr/>
          <a:lstStyle/>
          <a:p>
            <a:pPr eaLnBrk="1" hangingPunct="1">
              <a:defRPr/>
            </a:pPr>
            <a:r>
              <a:rPr lang="tr-TR" b="1" dirty="0"/>
              <a:t>Değer</a:t>
            </a:r>
            <a:r>
              <a:rPr lang="tr-TR" dirty="0"/>
              <a:t> önerisi:müşterilerin ihtiyaçlarını tatmin etmek için onlara sunulan fayda ve vaat edilen sözlerdir.</a:t>
            </a:r>
          </a:p>
          <a:p>
            <a:pPr eaLnBrk="1" hangingPunct="1">
              <a:buFont typeface="Wingdings" pitchFamily="2" charset="2"/>
              <a:buNone/>
              <a:defRPr/>
            </a:pPr>
            <a:endParaRPr lang="tr-TR" dirty="0"/>
          </a:p>
          <a:p>
            <a:pPr eaLnBrk="1" hangingPunct="1">
              <a:buFont typeface="Wingdings" pitchFamily="2" charset="2"/>
              <a:buNone/>
              <a:defRPr/>
            </a:pPr>
            <a:r>
              <a:rPr lang="tr-TR" dirty="0"/>
              <a:t>       * farklılaştırma</a:t>
            </a:r>
          </a:p>
          <a:p>
            <a:pPr eaLnBrk="1" hangingPunct="1">
              <a:buFont typeface="Wingdings" pitchFamily="2" charset="2"/>
              <a:buNone/>
              <a:defRPr/>
            </a:pPr>
            <a:r>
              <a:rPr lang="tr-TR" dirty="0"/>
              <a:t>       * konumlandırma </a:t>
            </a:r>
            <a:br>
              <a:rPr lang="tr-TR" dirty="0"/>
            </a:b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r>
              <a:rPr lang="tr-TR" sz="3600" b="0">
                <a:solidFill>
                  <a:srgbClr val="0099FF"/>
                </a:solidFill>
              </a:rPr>
              <a:t>E-Ticaret’in Uluslararası Tanımları</a:t>
            </a:r>
          </a:p>
        </p:txBody>
      </p:sp>
      <p:sp>
        <p:nvSpPr>
          <p:cNvPr id="55299" name="Rectangle 3"/>
          <p:cNvSpPr>
            <a:spLocks noGrp="1" noChangeArrowheads="1"/>
          </p:cNvSpPr>
          <p:nvPr>
            <p:ph type="body" idx="1"/>
          </p:nvPr>
        </p:nvSpPr>
        <p:spPr/>
        <p:txBody>
          <a:bodyPr/>
          <a:lstStyle/>
          <a:p>
            <a:pPr eaLnBrk="1" hangingPunct="1">
              <a:lnSpc>
                <a:spcPct val="80000"/>
              </a:lnSpc>
              <a:defRPr/>
            </a:pPr>
            <a:r>
              <a:rPr lang="tr-TR" sz="2000" dirty="0">
                <a:latin typeface="Verdana" pitchFamily="34" charset="0"/>
              </a:rPr>
              <a:t>WTO’ ya göre: Mal ve hizmetlerin üretim, reklam, satış ve dağıtımlarının telekomünikasyon ağları üzerinden yapılmasıdır.</a:t>
            </a:r>
          </a:p>
          <a:p>
            <a:pPr eaLnBrk="1" hangingPunct="1">
              <a:lnSpc>
                <a:spcPct val="80000"/>
              </a:lnSpc>
              <a:buFont typeface="Wingdings" pitchFamily="2" charset="2"/>
              <a:buNone/>
              <a:defRPr/>
            </a:pPr>
            <a:endParaRPr lang="tr-TR" sz="2000" dirty="0">
              <a:latin typeface="Verdana" pitchFamily="34" charset="0"/>
            </a:endParaRPr>
          </a:p>
          <a:p>
            <a:pPr eaLnBrk="1" hangingPunct="1">
              <a:lnSpc>
                <a:spcPct val="80000"/>
              </a:lnSpc>
              <a:defRPr/>
            </a:pPr>
            <a:r>
              <a:rPr lang="tr-TR" sz="2000" dirty="0">
                <a:latin typeface="Verdana" pitchFamily="34" charset="0"/>
              </a:rPr>
              <a:t>OECD’ ye göre: Sayısallaştırılmış yazılı metin, ses ve görüntünün işlenmesi ve iletilmesine dayanan kişileri ve kurumları ilgilendiren tüm ticari işlemlerdir.</a:t>
            </a:r>
          </a:p>
          <a:p>
            <a:pPr eaLnBrk="1" hangingPunct="1">
              <a:lnSpc>
                <a:spcPct val="80000"/>
              </a:lnSpc>
              <a:defRPr/>
            </a:pPr>
            <a:endParaRPr lang="tr-TR" sz="2000" dirty="0">
              <a:latin typeface="Verdana" pitchFamily="34" charset="0"/>
            </a:endParaRPr>
          </a:p>
          <a:p>
            <a:pPr eaLnBrk="1" hangingPunct="1">
              <a:lnSpc>
                <a:spcPct val="80000"/>
              </a:lnSpc>
              <a:defRPr/>
            </a:pPr>
            <a:r>
              <a:rPr lang="tr-TR" sz="2000" dirty="0">
                <a:latin typeface="Verdana" pitchFamily="34" charset="0"/>
              </a:rPr>
              <a:t>UN’ a göre: İş, yönetim ve tüketim faaliyetlerinin yürütülmesi için yapılanmış ve yapılanmamış iş bilgilerinin, üreticiler, tüketiciler ve kamu kurumları ile diğer organizasyonlar arasında elektronik araçlar </a:t>
            </a:r>
          </a:p>
          <a:p>
            <a:pPr eaLnBrk="1" hangingPunct="1">
              <a:lnSpc>
                <a:spcPct val="80000"/>
              </a:lnSpc>
              <a:buFont typeface="Wingdings" pitchFamily="2" charset="2"/>
              <a:buNone/>
              <a:defRPr/>
            </a:pPr>
            <a:r>
              <a:rPr lang="tr-TR" sz="2000" dirty="0">
                <a:latin typeface="Verdana" pitchFamily="34" charset="0"/>
              </a:rPr>
              <a:t>    (</a:t>
            </a:r>
            <a:r>
              <a:rPr lang="tr-TR" sz="2000" i="1" dirty="0">
                <a:latin typeface="Verdana" pitchFamily="34" charset="0"/>
              </a:rPr>
              <a:t>Elektronik posta ve mesajlar, elektronik bülten panoları, WWW teknolojisi, akıllı kartlar, elektronik fon transferi, elektronik veri değişimi vb</a:t>
            </a:r>
            <a:r>
              <a:rPr lang="tr-TR" sz="2000" dirty="0">
                <a:latin typeface="Verdana" pitchFamily="34" charset="0"/>
              </a:rPr>
              <a:t>.)                                 üzerinden paylaşılmasıdır.</a:t>
            </a:r>
          </a:p>
          <a:p>
            <a:pPr eaLnBrk="1" hangingPunct="1">
              <a:lnSpc>
                <a:spcPct val="80000"/>
              </a:lnSpc>
              <a:defRPr/>
            </a:pPr>
            <a:endParaRPr lang="tr-TR" sz="2000" dirty="0">
              <a:latin typeface="Verdan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a:t>Değer önerisi seçme</a:t>
            </a:r>
          </a:p>
        </p:txBody>
      </p:sp>
      <p:sp>
        <p:nvSpPr>
          <p:cNvPr id="3" name="2 İçerik Yer Tutucusu"/>
          <p:cNvSpPr>
            <a:spLocks noGrp="1"/>
          </p:cNvSpPr>
          <p:nvPr>
            <p:ph idx="1"/>
          </p:nvPr>
        </p:nvSpPr>
        <p:spPr/>
        <p:txBody>
          <a:bodyPr/>
          <a:lstStyle/>
          <a:p>
            <a:pPr>
              <a:buFont typeface="Wingdings" pitchFamily="2" charset="2"/>
              <a:buNone/>
              <a:defRPr/>
            </a:pPr>
            <a:endParaRPr lang="tr-TR" dirty="0"/>
          </a:p>
          <a:p>
            <a:pPr>
              <a:buFont typeface="Wingdings" pitchFamily="2" charset="2"/>
              <a:buNone/>
              <a:defRPr/>
            </a:pPr>
            <a:endParaRPr lang="tr-TR" dirty="0"/>
          </a:p>
          <a:p>
            <a:pPr>
              <a:buFont typeface="Wingdings" pitchFamily="2" charset="2"/>
              <a:buNone/>
              <a:defRPr/>
            </a:pPr>
            <a:r>
              <a:rPr lang="tr-TR" dirty="0"/>
              <a:t>	Çalıştığınız sektörde değer yaratacak bir önerisi geliştirmeniz istense ne olurdu?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tr-TR"/>
              <a:t>Değer önerisi veya teklifi</a:t>
            </a:r>
          </a:p>
        </p:txBody>
      </p:sp>
      <p:sp>
        <p:nvSpPr>
          <p:cNvPr id="414723" name="Rectangle 3"/>
          <p:cNvSpPr>
            <a:spLocks noGrp="1" noChangeArrowheads="1"/>
          </p:cNvSpPr>
          <p:nvPr>
            <p:ph type="body" idx="1"/>
          </p:nvPr>
        </p:nvSpPr>
        <p:spPr/>
        <p:txBody>
          <a:bodyPr/>
          <a:lstStyle/>
          <a:p>
            <a:pPr eaLnBrk="1" hangingPunct="1">
              <a:lnSpc>
                <a:spcPct val="80000"/>
              </a:lnSpc>
              <a:defRPr/>
            </a:pPr>
            <a:endParaRPr lang="tr-TR" sz="2800"/>
          </a:p>
          <a:p>
            <a:pPr eaLnBrk="1" hangingPunct="1">
              <a:lnSpc>
                <a:spcPct val="80000"/>
              </a:lnSpc>
              <a:defRPr/>
            </a:pPr>
            <a:endParaRPr lang="tr-TR" sz="2800"/>
          </a:p>
          <a:p>
            <a:pPr lvl="3" eaLnBrk="1" hangingPunct="1">
              <a:lnSpc>
                <a:spcPct val="80000"/>
              </a:lnSpc>
              <a:defRPr/>
            </a:pPr>
            <a:r>
              <a:rPr lang="tr-TR" sz="4000"/>
              <a:t>Sizce ne olabilir? Değeri tanımlamak için ne gerekir? Bir iş düşünün ve değer teklifinizi geliştirin.</a:t>
            </a:r>
          </a:p>
          <a:p>
            <a:pPr lvl="3" eaLnBrk="1" hangingPunct="1">
              <a:lnSpc>
                <a:spcPct val="80000"/>
              </a:lnSpc>
              <a:defRPr/>
            </a:pPr>
            <a:endParaRPr lang="tr-TR" sz="4000"/>
          </a:p>
          <a:p>
            <a:pPr lvl="3" eaLnBrk="1" hangingPunct="1">
              <a:lnSpc>
                <a:spcPct val="80000"/>
              </a:lnSpc>
              <a:defRPr/>
            </a:pPr>
            <a:r>
              <a:rPr lang="tr-TR" sz="1800"/>
              <a:t>Ürününüz veya hizmetinizin  “değer teklifi </a:t>
            </a:r>
          </a:p>
          <a:p>
            <a:pPr lvl="3" eaLnBrk="1" hangingPunct="1">
              <a:lnSpc>
                <a:spcPct val="80000"/>
              </a:lnSpc>
              <a:defRPr/>
            </a:pPr>
            <a:r>
              <a:rPr lang="tr-TR" sz="1800"/>
              <a:t>Müşteriniz için değer yaratmak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304800"/>
            <a:ext cx="8229600" cy="1143000"/>
          </a:xfrm>
        </p:spPr>
        <p:txBody>
          <a:bodyPr/>
          <a:lstStyle/>
          <a:p>
            <a:pPr eaLnBrk="1" hangingPunct="1">
              <a:defRPr/>
            </a:pPr>
            <a:r>
              <a:rPr lang="tr-TR" dirty="0"/>
              <a:t>Düşünelim</a:t>
            </a:r>
          </a:p>
        </p:txBody>
      </p:sp>
      <p:sp>
        <p:nvSpPr>
          <p:cNvPr id="418819" name="Rectangle 3"/>
          <p:cNvSpPr>
            <a:spLocks noGrp="1" noChangeArrowheads="1"/>
          </p:cNvSpPr>
          <p:nvPr>
            <p:ph type="body" idx="1"/>
          </p:nvPr>
        </p:nvSpPr>
        <p:spPr>
          <a:xfrm>
            <a:off x="304800" y="457200"/>
            <a:ext cx="8382000" cy="5216525"/>
          </a:xfrm>
        </p:spPr>
        <p:txBody>
          <a:bodyPr/>
          <a:lstStyle/>
          <a:p>
            <a:pPr eaLnBrk="1" hangingPunct="1">
              <a:defRPr/>
            </a:pPr>
            <a:endParaRPr lang="tr-TR" dirty="0"/>
          </a:p>
          <a:p>
            <a:pPr eaLnBrk="1" hangingPunct="1">
              <a:defRPr/>
            </a:pPr>
            <a:r>
              <a:rPr lang="tr-TR" sz="2400" dirty="0"/>
              <a:t>Diş macunu</a:t>
            </a:r>
          </a:p>
          <a:p>
            <a:pPr eaLnBrk="1" hangingPunct="1">
              <a:defRPr/>
            </a:pPr>
            <a:r>
              <a:rPr lang="tr-TR" sz="2400" dirty="0"/>
              <a:t>Otomobil: Toyota </a:t>
            </a:r>
            <a:r>
              <a:rPr lang="tr-TR" sz="2400" dirty="0" err="1"/>
              <a:t>sienna</a:t>
            </a:r>
            <a:r>
              <a:rPr lang="tr-TR" sz="2400" dirty="0"/>
              <a:t> </a:t>
            </a:r>
            <a:r>
              <a:rPr lang="tr-TR" sz="2400" dirty="0" err="1"/>
              <a:t>minivan</a:t>
            </a:r>
            <a:r>
              <a:rPr lang="tr-TR" sz="2400" dirty="0"/>
              <a:t> “çocuklarının istediği ve sizin ihtiyacınız olan her şey var”  </a:t>
            </a:r>
          </a:p>
          <a:p>
            <a:pPr eaLnBrk="1" hangingPunct="1">
              <a:defRPr/>
            </a:pPr>
            <a:r>
              <a:rPr lang="tr-TR" sz="2400" dirty="0"/>
              <a:t>Web sitesi: Alışveriş ya da farklı bir hizmet için bir web sitesini kullanırken, </a:t>
            </a:r>
            <a:r>
              <a:rPr lang="tr-TR" sz="2400" b="1" dirty="0"/>
              <a:t>sitenin </a:t>
            </a:r>
            <a:r>
              <a:rPr lang="tr-TR" sz="2400" b="1" dirty="0" err="1"/>
              <a:t>arayüzünün</a:t>
            </a:r>
            <a:r>
              <a:rPr lang="tr-TR" sz="2400" b="1" dirty="0"/>
              <a:t> istediğimiz gibi kişiselleştirilebilmesi ve ilgilendiğimiz konularda içerik sunması.</a:t>
            </a:r>
            <a:r>
              <a:rPr lang="tr-TR" sz="2400" dirty="0"/>
              <a:t>   </a:t>
            </a:r>
          </a:p>
          <a:p>
            <a:pPr eaLnBrk="1" hangingPunct="1">
              <a:defRPr/>
            </a:pPr>
            <a:r>
              <a:rPr lang="tr-TR" sz="2400" dirty="0"/>
              <a:t>Otel işletmesi</a:t>
            </a:r>
          </a:p>
          <a:p>
            <a:pPr eaLnBrk="1" hangingPunct="1">
              <a:defRPr/>
            </a:pPr>
            <a:r>
              <a:rPr lang="tr-TR" sz="2400" dirty="0" err="1"/>
              <a:t>Blue</a:t>
            </a:r>
            <a:r>
              <a:rPr lang="tr-TR" sz="2400" dirty="0"/>
              <a:t> </a:t>
            </a:r>
            <a:r>
              <a:rPr lang="tr-TR" sz="2400" dirty="0" err="1"/>
              <a:t>jean</a:t>
            </a:r>
            <a:r>
              <a:rPr lang="tr-TR" sz="2400" dirty="0"/>
              <a:t> için müşterinin zihnindeki nedir?</a:t>
            </a:r>
          </a:p>
          <a:p>
            <a:pPr eaLnBrk="1" hangingPunct="1">
              <a:defRPr/>
            </a:pPr>
            <a:endParaRPr lang="tr-TR" sz="2400" dirty="0"/>
          </a:p>
          <a:p>
            <a:pPr eaLnBrk="1" hangingPunct="1">
              <a:defRPr/>
            </a:pPr>
            <a:r>
              <a:rPr lang="tr-TR" sz="2400" dirty="0"/>
              <a:t>Bir işletmenin, müşterilerine; fiyat, kalite, performans, seçim, kullanım kolaylığı v.b. gibi belirli değerlerden oluşan birleşime müşteri değer önerisi adı verilmektedir.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a:t>.</a:t>
            </a:r>
          </a:p>
        </p:txBody>
      </p:sp>
      <p:sp>
        <p:nvSpPr>
          <p:cNvPr id="3" name="2 İçerik Yer Tutucusu"/>
          <p:cNvSpPr>
            <a:spLocks noGrp="1"/>
          </p:cNvSpPr>
          <p:nvPr>
            <p:ph idx="1"/>
          </p:nvPr>
        </p:nvSpPr>
        <p:spPr>
          <a:xfrm>
            <a:off x="539750" y="981075"/>
            <a:ext cx="8229600" cy="4525963"/>
          </a:xfrm>
        </p:spPr>
        <p:txBody>
          <a:bodyPr/>
          <a:lstStyle/>
          <a:p>
            <a:pPr>
              <a:defRPr/>
            </a:pPr>
            <a:r>
              <a:rPr lang="tr-TR" sz="2400" dirty="0"/>
              <a:t>Sony firmasında ortaya çıkan üstün değer, müşteriler, hangi ürünü alırsa alsınlar, bu ürünün en ileri derecedeki teknolojiyi taşıyacağını bilmenin verdiği rahatlıktır.</a:t>
            </a:r>
          </a:p>
          <a:p>
            <a:pPr>
              <a:defRPr/>
            </a:pPr>
            <a:endParaRPr lang="tr-TR" sz="2400" dirty="0"/>
          </a:p>
          <a:p>
            <a:pPr>
              <a:defRPr/>
            </a:pPr>
            <a:r>
              <a:rPr lang="tr-TR" sz="2400" dirty="0"/>
              <a:t>Müşteriye değer yaratma kavramı, müşterinin ödediği karşılığında, beklediğinden fazlasını elde ettiği zamandaki anlamı ve durumu ifade etmektedir. Bir başka ifade ile değer yaratma, ek yararları, herhangi bir bedel ödetmeden müşterilere sunmaktır.</a:t>
            </a:r>
          </a:p>
          <a:p>
            <a:pPr>
              <a:defRPr/>
            </a:pPr>
            <a:endParaRPr lang="tr-TR" sz="2400" dirty="0"/>
          </a:p>
          <a:p>
            <a:pPr>
              <a:defRPr/>
            </a:pPr>
            <a:r>
              <a:rPr lang="tr-TR" sz="2400" dirty="0"/>
              <a:t>Müşteriye değer sağlama, işletmenin verdikleri ile değil, müşterilerin aldıkları ya da diğer bir ifade ile algılamalarıyla bağlantılıdır.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dirty="0"/>
              <a:t>Otel işletmesinin değer yaratması</a:t>
            </a:r>
            <a:br>
              <a:rPr lang="tr-TR" dirty="0"/>
            </a:br>
            <a:endParaRPr lang="tr-TR" dirty="0"/>
          </a:p>
        </p:txBody>
      </p:sp>
      <p:sp>
        <p:nvSpPr>
          <p:cNvPr id="3" name="2 İçerik Yer Tutucusu"/>
          <p:cNvSpPr>
            <a:spLocks noGrp="1"/>
          </p:cNvSpPr>
          <p:nvPr>
            <p:ph idx="1"/>
          </p:nvPr>
        </p:nvSpPr>
        <p:spPr/>
        <p:txBody>
          <a:bodyPr/>
          <a:lstStyle/>
          <a:p>
            <a:pPr>
              <a:buFont typeface="Wingdings" pitchFamily="2" charset="2"/>
              <a:buNone/>
              <a:defRPr/>
            </a:pPr>
            <a:r>
              <a:rPr lang="tr-TR" dirty="0"/>
              <a:t>	</a:t>
            </a:r>
            <a:r>
              <a:rPr lang="tr-TR" sz="2800" dirty="0"/>
              <a:t>Otel işletmelerinde değer temelli pazarlama stratejisinin kurulabilmesi için, şirketin rekabet gücünün ve zayıf yönlerinin göz önünde bulundurulması, oteldeki ürün ve hizmetlerin detaylandırılarak müşteri ihtiyaçlarına göre geliştirilmesi, uygun fiyatın belirlenmesi, yeni ürün kavramlarının gözden geçirilmesi ve hedef kitleye göre net bir pazarlama mesajı belirtilmesi gerekmektedir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tr-TR"/>
              <a:t>!</a:t>
            </a:r>
          </a:p>
        </p:txBody>
      </p:sp>
      <p:sp>
        <p:nvSpPr>
          <p:cNvPr id="419843" name="Rectangle 3"/>
          <p:cNvSpPr>
            <a:spLocks noGrp="1" noChangeArrowheads="1"/>
          </p:cNvSpPr>
          <p:nvPr>
            <p:ph type="body" idx="1"/>
          </p:nvPr>
        </p:nvSpPr>
        <p:spPr/>
        <p:txBody>
          <a:bodyPr/>
          <a:lstStyle/>
          <a:p>
            <a:pPr eaLnBrk="1" hangingPunct="1">
              <a:defRPr/>
            </a:pPr>
            <a:r>
              <a:rPr lang="tr-TR"/>
              <a:t>Blue jean üretiyorsunuz ve bir blue jean 25 dolar. Orta gelir seviyesi satın alabilir ama alt gelir seviyeye de satmak istiyorsunuz. Ne yapılabilir?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tr-TR" sz="4000"/>
              <a:t>Yaratıcılıkla ilgili!</a:t>
            </a:r>
            <a:br>
              <a:rPr lang="tr-TR" sz="4000"/>
            </a:br>
            <a:endParaRPr lang="tr-TR" sz="4000"/>
          </a:p>
        </p:txBody>
      </p:sp>
      <p:sp>
        <p:nvSpPr>
          <p:cNvPr id="420867" name="Rectangle 3"/>
          <p:cNvSpPr>
            <a:spLocks noGrp="1" noChangeArrowheads="1"/>
          </p:cNvSpPr>
          <p:nvPr>
            <p:ph type="body" idx="1"/>
          </p:nvPr>
        </p:nvSpPr>
        <p:spPr/>
        <p:txBody>
          <a:bodyPr/>
          <a:lstStyle/>
          <a:p>
            <a:pPr eaLnBrk="1" hangingPunct="1">
              <a:buFont typeface="Wingdings" pitchFamily="2" charset="2"/>
              <a:buNone/>
              <a:defRPr/>
            </a:pPr>
            <a:r>
              <a:rPr lang="tr-TR"/>
              <a:t>	Bitirilmiş tamamlanmış jean yerine, dikilmemiş olanları yapmak. Ölçünüzü veriyorsunuz, bir torba veriyorlar, kumaş hazır ama dikilmemiş. Terzilerle anlaşma yapılıyor ve üç dolara dikiyorlar. Pek çok terziye iş çıkıyor, istihdam yaratılıyor.</a:t>
            </a:r>
          </a:p>
          <a:p>
            <a:pPr eaLnBrk="1" hangingPunct="1">
              <a:buFont typeface="Wingdings" pitchFamily="2" charset="2"/>
              <a:buNone/>
              <a:defRPr/>
            </a:pP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a:t>Değer;</a:t>
            </a:r>
          </a:p>
        </p:txBody>
      </p:sp>
      <p:sp>
        <p:nvSpPr>
          <p:cNvPr id="3" name="2 İçerik Yer Tutucusu"/>
          <p:cNvSpPr>
            <a:spLocks noGrp="1"/>
          </p:cNvSpPr>
          <p:nvPr>
            <p:ph idx="1"/>
          </p:nvPr>
        </p:nvSpPr>
        <p:spPr>
          <a:xfrm>
            <a:off x="457200" y="1371600"/>
            <a:ext cx="8229600" cy="4530725"/>
          </a:xfrm>
        </p:spPr>
        <p:txBody>
          <a:bodyPr/>
          <a:lstStyle/>
          <a:p>
            <a:pPr>
              <a:defRPr/>
            </a:pPr>
            <a:r>
              <a:rPr lang="tr-TR" dirty="0"/>
              <a:t>Değer, firmanıza erişebilmektir (ücretsiz ve PBX telefon hatları ve çağrı merkezleriyle).</a:t>
            </a:r>
          </a:p>
          <a:p>
            <a:pPr>
              <a:defRPr/>
            </a:pPr>
            <a:r>
              <a:rPr lang="tr-TR" dirty="0"/>
              <a:t>Değer, web sitelerinizin olması, sitede doğru, yeterli bilgi verilmesi ve </a:t>
            </a:r>
            <a:r>
              <a:rPr lang="tr-TR" dirty="0" err="1"/>
              <a:t>interaktif</a:t>
            </a:r>
            <a:r>
              <a:rPr lang="tr-TR" dirty="0"/>
              <a:t> olmasıdır.</a:t>
            </a:r>
          </a:p>
          <a:p>
            <a:pPr>
              <a:defRPr/>
            </a:pPr>
            <a:r>
              <a:rPr lang="it-IT" dirty="0"/>
              <a:t>Değer, insanlara doğru, yeterli, tutarlı ve zamanlı</a:t>
            </a:r>
            <a:r>
              <a:rPr lang="tr-TR" dirty="0"/>
              <a:t> bilgi vermektir.</a:t>
            </a:r>
          </a:p>
          <a:p>
            <a:pPr>
              <a:defRPr/>
            </a:pPr>
            <a:r>
              <a:rPr lang="tr-TR" dirty="0"/>
              <a:t>Değer, ödenen fiyat ya da bedel karşılığında algılanan yararlardır (seyahate </a:t>
            </a:r>
            <a:r>
              <a:rPr lang="tr-TR" dirty="0" err="1"/>
              <a:t>odenen</a:t>
            </a:r>
            <a:r>
              <a:rPr lang="tr-TR" dirty="0"/>
              <a:t> para, algılanan yarar).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tr-TR"/>
              <a:t>Müşteri değeri</a:t>
            </a:r>
          </a:p>
        </p:txBody>
      </p:sp>
      <p:sp>
        <p:nvSpPr>
          <p:cNvPr id="422915" name="Rectangle 3"/>
          <p:cNvSpPr>
            <a:spLocks noGrp="1" noChangeArrowheads="1"/>
          </p:cNvSpPr>
          <p:nvPr>
            <p:ph type="body" idx="1"/>
          </p:nvPr>
        </p:nvSpPr>
        <p:spPr/>
        <p:txBody>
          <a:bodyPr/>
          <a:lstStyle/>
          <a:p>
            <a:pPr eaLnBrk="1" hangingPunct="1">
              <a:defRPr/>
            </a:pPr>
            <a:r>
              <a:rPr lang="tr-TR"/>
              <a:t>Müşteri ile uzun süreli iletişim</a:t>
            </a:r>
          </a:p>
          <a:p>
            <a:pPr eaLnBrk="1" hangingPunct="1">
              <a:defRPr/>
            </a:pPr>
            <a:r>
              <a:rPr lang="tr-TR"/>
              <a:t>Saydamlık, dürüstlük</a:t>
            </a:r>
          </a:p>
          <a:p>
            <a:pPr eaLnBrk="1" hangingPunct="1">
              <a:defRPr/>
            </a:pPr>
            <a:r>
              <a:rPr lang="tr-TR"/>
              <a:t>Tutarlılık</a:t>
            </a:r>
          </a:p>
          <a:p>
            <a:pPr eaLnBrk="1" hangingPunct="1">
              <a:defRPr/>
            </a:pPr>
            <a:r>
              <a:rPr lang="tr-TR"/>
              <a:t>Sözünde durmak</a:t>
            </a:r>
          </a:p>
          <a:p>
            <a:pPr eaLnBrk="1" hangingPunct="1">
              <a:defRPr/>
            </a:pPr>
            <a:r>
              <a:rPr lang="tr-TR"/>
              <a:t>Web sitenizin olması, interaktif olması</a:t>
            </a:r>
          </a:p>
          <a:p>
            <a:pPr eaLnBrk="1" hangingPunct="1">
              <a:defRPr/>
            </a:pPr>
            <a:r>
              <a:rPr lang="tr-TR"/>
              <a:t>Ulaşılabilirlik</a:t>
            </a:r>
          </a:p>
          <a:p>
            <a:pPr eaLnBrk="1" hangingPunct="1">
              <a:defRPr/>
            </a:pPr>
            <a:r>
              <a:rPr lang="tr-TR"/>
              <a:t>Algılanan yarar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tr-TR"/>
              <a:t>Değer = Faydalar – Maliyetler</a:t>
            </a:r>
          </a:p>
        </p:txBody>
      </p:sp>
      <p:sp>
        <p:nvSpPr>
          <p:cNvPr id="355331" name="Rectangle 3"/>
          <p:cNvSpPr>
            <a:spLocks noGrp="1" noChangeArrowheads="1"/>
          </p:cNvSpPr>
          <p:nvPr>
            <p:ph type="body" idx="1"/>
          </p:nvPr>
        </p:nvSpPr>
        <p:spPr/>
        <p:txBody>
          <a:bodyPr/>
          <a:lstStyle/>
          <a:p>
            <a:pPr eaLnBrk="1" hangingPunct="1">
              <a:lnSpc>
                <a:spcPct val="90000"/>
              </a:lnSpc>
              <a:defRPr/>
            </a:pPr>
            <a:r>
              <a:rPr lang="tr-TR" sz="2800"/>
              <a:t>Fayda, müşterinin ödemeye hazır olduğu paranın karşılığında alacağını umduğu özelliklerdir. </a:t>
            </a:r>
          </a:p>
          <a:p>
            <a:pPr eaLnBrk="1" hangingPunct="1">
              <a:lnSpc>
                <a:spcPct val="90000"/>
              </a:lnSpc>
              <a:defRPr/>
            </a:pPr>
            <a:endParaRPr lang="tr-TR" sz="2800"/>
          </a:p>
          <a:p>
            <a:pPr eaLnBrk="1" hangingPunct="1">
              <a:lnSpc>
                <a:spcPct val="90000"/>
              </a:lnSpc>
              <a:defRPr/>
            </a:pPr>
            <a:r>
              <a:rPr lang="tr-TR" sz="2800"/>
              <a:t>Maliyet; ürünün edinimi için ödenen finansal maliyettir. Pazara sunulan ürünün müşteri tarafından değerlendirilmesi, elde edinilmesi, kullanılması ve hatta elden çıkarılması için yapılan risk unsuru dahil tüm harcamaların toplamıdır. (zaman, enerji gb)</a:t>
            </a:r>
          </a:p>
          <a:p>
            <a:pPr eaLnBrk="1" hangingPunct="1">
              <a:lnSpc>
                <a:spcPct val="90000"/>
              </a:lnSpc>
              <a:defRPr/>
            </a:pPr>
            <a:endParaRPr lang="tr-T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idx="4294967295"/>
          </p:nvPr>
        </p:nvSpPr>
        <p:spPr>
          <a:xfrm>
            <a:off x="414338" y="0"/>
            <a:ext cx="8229600" cy="1143000"/>
          </a:xfrm>
        </p:spPr>
        <p:txBody>
          <a:bodyPr/>
          <a:lstStyle/>
          <a:p>
            <a:pPr algn="l" eaLnBrk="1" hangingPunct="1">
              <a:defRPr/>
            </a:pPr>
            <a:r>
              <a:rPr lang="tr-TR">
                <a:latin typeface="Arial" charset="0"/>
              </a:rPr>
              <a:t>              </a:t>
            </a:r>
            <a:r>
              <a:rPr lang="tr-TR"/>
              <a:t>E-Ticaret Nedir? </a:t>
            </a:r>
          </a:p>
        </p:txBody>
      </p:sp>
      <p:sp>
        <p:nvSpPr>
          <p:cNvPr id="28675" name="5 Metin kutusu"/>
          <p:cNvSpPr txBox="1">
            <a:spLocks noChangeArrowheads="1"/>
          </p:cNvSpPr>
          <p:nvPr/>
        </p:nvSpPr>
        <p:spPr bwMode="auto">
          <a:xfrm>
            <a:off x="357188" y="1714500"/>
            <a:ext cx="8643937" cy="3292475"/>
          </a:xfrm>
          <a:prstGeom prst="rect">
            <a:avLst/>
          </a:prstGeom>
          <a:noFill/>
          <a:ln w="9525">
            <a:noFill/>
            <a:miter lim="800000"/>
            <a:headEnd/>
            <a:tailEnd/>
          </a:ln>
        </p:spPr>
        <p:txBody>
          <a:bodyPr>
            <a:spAutoFit/>
          </a:bodyPr>
          <a:lstStyle/>
          <a:p>
            <a:endParaRPr lang="tr-TR" sz="3200">
              <a:latin typeface="Calibri" pitchFamily="34" charset="0"/>
            </a:endParaRPr>
          </a:p>
          <a:p>
            <a:r>
              <a:rPr lang="tr-TR" sz="3200">
                <a:latin typeface="Calibri" pitchFamily="34" charset="0"/>
              </a:rPr>
              <a:t>Elektronik ticaret; </a:t>
            </a:r>
            <a:r>
              <a:rPr lang="tr-TR" sz="3200">
                <a:solidFill>
                  <a:srgbClr val="FF0000"/>
                </a:solidFill>
                <a:latin typeface="Calibri" pitchFamily="34" charset="0"/>
              </a:rPr>
              <a:t>mal</a:t>
            </a:r>
            <a:r>
              <a:rPr lang="tr-TR" sz="3200">
                <a:latin typeface="Calibri" pitchFamily="34" charset="0"/>
              </a:rPr>
              <a:t> ve </a:t>
            </a:r>
            <a:r>
              <a:rPr lang="tr-TR" sz="3200">
                <a:solidFill>
                  <a:srgbClr val="FF0000"/>
                </a:solidFill>
                <a:latin typeface="Calibri" pitchFamily="34" charset="0"/>
              </a:rPr>
              <a:t>hizmetlerin</a:t>
            </a:r>
            <a:r>
              <a:rPr lang="tr-TR" sz="3200">
                <a:latin typeface="Calibri" pitchFamily="34" charset="0"/>
              </a:rPr>
              <a:t>;</a:t>
            </a:r>
            <a:r>
              <a:rPr lang="tr-TR" sz="3200">
                <a:solidFill>
                  <a:srgbClr val="FF0000"/>
                </a:solidFill>
                <a:latin typeface="Calibri" pitchFamily="34" charset="0"/>
              </a:rPr>
              <a:t> üretim</a:t>
            </a:r>
            <a:r>
              <a:rPr lang="tr-TR" sz="3200">
                <a:latin typeface="Calibri" pitchFamily="34" charset="0"/>
              </a:rPr>
              <a:t>, </a:t>
            </a:r>
            <a:r>
              <a:rPr lang="tr-TR" sz="3200">
                <a:solidFill>
                  <a:srgbClr val="FF0000"/>
                </a:solidFill>
                <a:latin typeface="Calibri" pitchFamily="34" charset="0"/>
              </a:rPr>
              <a:t>reklam ve satışının</a:t>
            </a:r>
            <a:r>
              <a:rPr lang="tr-TR" sz="3200">
                <a:latin typeface="Calibri" pitchFamily="34" charset="0"/>
              </a:rPr>
              <a:t> internet üzerinde, güvenli bir ortamda yapılmasıdır.</a:t>
            </a:r>
          </a:p>
          <a:p>
            <a:endParaRPr lang="tr-TR" sz="3200">
              <a:latin typeface="Calibri" pitchFamily="34" charset="0"/>
            </a:endParaRPr>
          </a:p>
          <a:p>
            <a:endParaRPr lang="tr-TR" sz="2400">
              <a:latin typeface="Calibri" pitchFamily="34" charset="0"/>
            </a:endParaRPr>
          </a:p>
          <a:p>
            <a:endParaRPr lang="tr-TR" sz="240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tr-TR" sz="4000"/>
              <a:t>Müşteri Tatmini İçin Sunulan Toplam Değer</a:t>
            </a:r>
          </a:p>
        </p:txBody>
      </p:sp>
      <p:pic>
        <p:nvPicPr>
          <p:cNvPr id="90115" name="Picture 4"/>
          <p:cNvPicPr>
            <a:picLocks noGrp="1" noChangeAspect="1" noChangeArrowheads="1"/>
          </p:cNvPicPr>
          <p:nvPr>
            <p:ph type="body" idx="1"/>
          </p:nvPr>
        </p:nvPicPr>
        <p:blipFill>
          <a:blip r:embed="rId2"/>
          <a:srcRect/>
          <a:stretch>
            <a:fillRect/>
          </a:stretch>
        </p:blipFill>
        <p:spPr>
          <a:xfrm>
            <a:off x="228600" y="1981200"/>
            <a:ext cx="8763000" cy="450373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11188" y="620713"/>
            <a:ext cx="8062912" cy="1143000"/>
          </a:xfrm>
        </p:spPr>
        <p:txBody>
          <a:bodyPr/>
          <a:lstStyle/>
          <a:p>
            <a:pPr>
              <a:defRPr/>
            </a:pPr>
            <a:r>
              <a:rPr lang="tr-TR" sz="3600"/>
              <a:t>İLİŞKİ PAZARLAMASI (1)</a:t>
            </a:r>
          </a:p>
        </p:txBody>
      </p:sp>
      <p:sp>
        <p:nvSpPr>
          <p:cNvPr id="174083" name="Rectangle 3"/>
          <p:cNvSpPr>
            <a:spLocks noGrp="1" noChangeArrowheads="1"/>
          </p:cNvSpPr>
          <p:nvPr>
            <p:ph type="body" sz="half" idx="1"/>
          </p:nvPr>
        </p:nvSpPr>
        <p:spPr>
          <a:xfrm>
            <a:off x="4787900" y="1773238"/>
            <a:ext cx="3743325" cy="4392612"/>
          </a:xfrm>
        </p:spPr>
        <p:txBody>
          <a:bodyPr/>
          <a:lstStyle/>
          <a:p>
            <a:pPr marL="0" indent="0">
              <a:lnSpc>
                <a:spcPct val="90000"/>
              </a:lnSpc>
              <a:buFont typeface="Wingdings" pitchFamily="2" charset="2"/>
              <a:buNone/>
              <a:defRPr/>
            </a:pPr>
            <a:r>
              <a:rPr lang="tr-TR" sz="2400" b="1" i="1" u="sng"/>
              <a:t>İlişki pazarlaması</a:t>
            </a:r>
            <a:r>
              <a:rPr lang="tr-TR" sz="2400" b="1"/>
              <a:t>, başarılı bir ilişkisel alışverişin kurulması, yaşatılması ve geliştirilmesine yönelik pazarlama çabalarının tümüdür</a:t>
            </a:r>
          </a:p>
          <a:p>
            <a:pPr marL="0" indent="0">
              <a:lnSpc>
                <a:spcPct val="90000"/>
              </a:lnSpc>
              <a:buFont typeface="Wingdings" pitchFamily="2" charset="2"/>
              <a:buNone/>
              <a:defRPr/>
            </a:pPr>
            <a:endParaRPr lang="tr-TR" sz="2400" b="1"/>
          </a:p>
          <a:p>
            <a:pPr marL="0" indent="0">
              <a:lnSpc>
                <a:spcPct val="90000"/>
              </a:lnSpc>
              <a:buFont typeface="Wingdings" pitchFamily="2" charset="2"/>
              <a:buNone/>
              <a:defRPr/>
            </a:pPr>
            <a:r>
              <a:rPr lang="tr-TR" sz="2400" b="1" i="1" u="sng"/>
              <a:t>İlişki pazarlamasının  temel amacı</a:t>
            </a:r>
            <a:r>
              <a:rPr lang="tr-TR" sz="2400" b="1"/>
              <a:t>; organizasyon için karlı olan sadık bir müşteri tabanı oluşturmaktır </a:t>
            </a:r>
          </a:p>
        </p:txBody>
      </p:sp>
      <p:pic>
        <p:nvPicPr>
          <p:cNvPr id="91140" name="Picture 5" descr="MCj02332540000[1]"/>
          <p:cNvPicPr>
            <a:picLocks noChangeAspect="1" noChangeArrowheads="1"/>
          </p:cNvPicPr>
          <p:nvPr/>
        </p:nvPicPr>
        <p:blipFill>
          <a:blip r:embed="rId2"/>
          <a:srcRect/>
          <a:stretch>
            <a:fillRect/>
          </a:stretch>
        </p:blipFill>
        <p:spPr bwMode="auto">
          <a:xfrm>
            <a:off x="1042988" y="1844675"/>
            <a:ext cx="3344862" cy="4105275"/>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39750" y="476250"/>
            <a:ext cx="7989888" cy="720725"/>
          </a:xfrm>
        </p:spPr>
        <p:txBody>
          <a:bodyPr/>
          <a:lstStyle/>
          <a:p>
            <a:pPr>
              <a:defRPr/>
            </a:pPr>
            <a:r>
              <a:rPr lang="tr-TR" sz="3600"/>
              <a:t>İLİŞKİ PAZARLAMASI(2)</a:t>
            </a:r>
          </a:p>
        </p:txBody>
      </p:sp>
      <p:sp>
        <p:nvSpPr>
          <p:cNvPr id="154627" name="Rectangle 3"/>
          <p:cNvSpPr>
            <a:spLocks noGrp="1" noChangeArrowheads="1"/>
          </p:cNvSpPr>
          <p:nvPr>
            <p:ph type="body" sz="half" idx="1"/>
          </p:nvPr>
        </p:nvSpPr>
        <p:spPr>
          <a:xfrm>
            <a:off x="755650" y="1196975"/>
            <a:ext cx="7416800" cy="431800"/>
          </a:xfrm>
        </p:spPr>
        <p:txBody>
          <a:bodyPr/>
          <a:lstStyle/>
          <a:p>
            <a:pPr>
              <a:lnSpc>
                <a:spcPct val="90000"/>
              </a:lnSpc>
              <a:buFontTx/>
              <a:buNone/>
              <a:defRPr/>
            </a:pPr>
            <a:r>
              <a:rPr lang="tr-TR" sz="2400"/>
              <a:t>	</a:t>
            </a:r>
            <a:r>
              <a:rPr lang="tr-TR" sz="2400" b="1" i="1">
                <a:solidFill>
                  <a:schemeClr val="accent1"/>
                </a:solidFill>
              </a:rPr>
              <a:t>İlişki Pazarlaması Amaçları </a:t>
            </a:r>
          </a:p>
        </p:txBody>
      </p:sp>
      <p:grpSp>
        <p:nvGrpSpPr>
          <p:cNvPr id="92164" name="Group 17"/>
          <p:cNvGrpSpPr>
            <a:grpSpLocks/>
          </p:cNvGrpSpPr>
          <p:nvPr/>
        </p:nvGrpSpPr>
        <p:grpSpPr bwMode="auto">
          <a:xfrm>
            <a:off x="1763713" y="1844675"/>
            <a:ext cx="5832475" cy="4608513"/>
            <a:chOff x="1111" y="1162"/>
            <a:chExt cx="3674" cy="2903"/>
          </a:xfrm>
        </p:grpSpPr>
        <p:pic>
          <p:nvPicPr>
            <p:cNvPr id="92165" name="Picture 8"/>
            <p:cNvPicPr>
              <a:picLocks noChangeAspect="1" noChangeArrowheads="1"/>
            </p:cNvPicPr>
            <p:nvPr/>
          </p:nvPicPr>
          <p:blipFill>
            <a:blip r:embed="rId2"/>
            <a:srcRect/>
            <a:stretch>
              <a:fillRect/>
            </a:stretch>
          </p:blipFill>
          <p:spPr bwMode="auto">
            <a:xfrm>
              <a:off x="1111" y="1162"/>
              <a:ext cx="3674" cy="2903"/>
            </a:xfrm>
            <a:prstGeom prst="rect">
              <a:avLst/>
            </a:prstGeom>
            <a:noFill/>
            <a:ln w="9525">
              <a:noFill/>
              <a:miter lim="800000"/>
              <a:headEnd/>
              <a:tailEnd/>
            </a:ln>
          </p:spPr>
        </p:pic>
        <p:sp>
          <p:nvSpPr>
            <p:cNvPr id="92166" name="Text Box 13"/>
            <p:cNvSpPr txBox="1">
              <a:spLocks noChangeArrowheads="1"/>
            </p:cNvSpPr>
            <p:nvPr/>
          </p:nvSpPr>
          <p:spPr bwMode="auto">
            <a:xfrm>
              <a:off x="2200" y="1616"/>
              <a:ext cx="1361" cy="241"/>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YÜKSELTMEK</a:t>
              </a:r>
            </a:p>
          </p:txBody>
        </p:sp>
        <p:sp>
          <p:nvSpPr>
            <p:cNvPr id="92167" name="Text Box 14"/>
            <p:cNvSpPr txBox="1">
              <a:spLocks noChangeArrowheads="1"/>
            </p:cNvSpPr>
            <p:nvPr/>
          </p:nvSpPr>
          <p:spPr bwMode="auto">
            <a:xfrm>
              <a:off x="2109" y="2160"/>
              <a:ext cx="1543" cy="365"/>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ELİNDE TUTMAK</a:t>
              </a:r>
            </a:p>
          </p:txBody>
        </p:sp>
        <p:sp>
          <p:nvSpPr>
            <p:cNvPr id="92168" name="Text Box 15"/>
            <p:cNvSpPr txBox="1">
              <a:spLocks noChangeArrowheads="1"/>
            </p:cNvSpPr>
            <p:nvPr/>
          </p:nvSpPr>
          <p:spPr bwMode="auto">
            <a:xfrm>
              <a:off x="2064" y="2704"/>
              <a:ext cx="1538" cy="291"/>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TATMİN ETMEK</a:t>
              </a:r>
            </a:p>
          </p:txBody>
        </p:sp>
        <p:sp>
          <p:nvSpPr>
            <p:cNvPr id="92169" name="Text Box 16"/>
            <p:cNvSpPr txBox="1">
              <a:spLocks noChangeArrowheads="1"/>
            </p:cNvSpPr>
            <p:nvPr/>
          </p:nvSpPr>
          <p:spPr bwMode="auto">
            <a:xfrm>
              <a:off x="1882" y="3249"/>
              <a:ext cx="2041" cy="437"/>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  MÜŞTERİYİ ÇEKMEK</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39750" y="333375"/>
            <a:ext cx="7989888" cy="1143000"/>
          </a:xfrm>
        </p:spPr>
        <p:txBody>
          <a:bodyPr/>
          <a:lstStyle/>
          <a:p>
            <a:pPr>
              <a:defRPr/>
            </a:pPr>
            <a:r>
              <a:rPr lang="tr-TR" sz="4000">
                <a:solidFill>
                  <a:schemeClr val="accent1"/>
                </a:solidFill>
              </a:rPr>
              <a:t>Müşterilerin Elde Tutulmasına Yönelik Sürecin Adımları </a:t>
            </a:r>
          </a:p>
        </p:txBody>
      </p:sp>
      <p:grpSp>
        <p:nvGrpSpPr>
          <p:cNvPr id="93187" name="Group 19"/>
          <p:cNvGrpSpPr>
            <a:grpSpLocks/>
          </p:cNvGrpSpPr>
          <p:nvPr/>
        </p:nvGrpSpPr>
        <p:grpSpPr bwMode="auto">
          <a:xfrm>
            <a:off x="611188" y="1773238"/>
            <a:ext cx="8208962" cy="4608512"/>
            <a:chOff x="385" y="1117"/>
            <a:chExt cx="5171" cy="2903"/>
          </a:xfrm>
        </p:grpSpPr>
        <p:sp>
          <p:nvSpPr>
            <p:cNvPr id="93188" name="Rectangle 8"/>
            <p:cNvSpPr>
              <a:spLocks noChangeArrowheads="1"/>
            </p:cNvSpPr>
            <p:nvPr/>
          </p:nvSpPr>
          <p:spPr bwMode="auto">
            <a:xfrm>
              <a:off x="385" y="1117"/>
              <a:ext cx="1633" cy="2675"/>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93189" name="Text Box 9"/>
            <p:cNvSpPr txBox="1">
              <a:spLocks noChangeArrowheads="1"/>
            </p:cNvSpPr>
            <p:nvPr/>
          </p:nvSpPr>
          <p:spPr bwMode="auto">
            <a:xfrm>
              <a:off x="431" y="1162"/>
              <a:ext cx="1496" cy="2168"/>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Müşteri elde tutma oranının ölçümü:</a:t>
              </a:r>
            </a:p>
            <a:p>
              <a:endParaRPr lang="tr-TR" sz="2200" i="1">
                <a:solidFill>
                  <a:schemeClr val="bg2"/>
                </a:solidFill>
                <a:latin typeface="Times New Roman" pitchFamily="18" charset="0"/>
              </a:endParaRPr>
            </a:p>
            <a:p>
              <a:r>
                <a:rPr lang="tr-TR" sz="2200">
                  <a:solidFill>
                    <a:schemeClr val="bg2"/>
                  </a:solidFill>
                  <a:latin typeface="Times New Roman" pitchFamily="18" charset="0"/>
                </a:rPr>
                <a:t>---Zaman Bazında</a:t>
              </a:r>
            </a:p>
            <a:p>
              <a:r>
                <a:rPr lang="tr-TR" sz="2200">
                  <a:solidFill>
                    <a:schemeClr val="bg2"/>
                  </a:solidFill>
                  <a:latin typeface="Times New Roman" pitchFamily="18" charset="0"/>
                </a:rPr>
                <a:t>---Müşteri grupları bazında</a:t>
              </a:r>
            </a:p>
            <a:p>
              <a:r>
                <a:rPr lang="tr-TR" sz="2200">
                  <a:solidFill>
                    <a:schemeClr val="bg2"/>
                  </a:solidFill>
                  <a:latin typeface="Times New Roman" pitchFamily="18" charset="0"/>
                </a:rPr>
                <a:t>---Ürün bazında</a:t>
              </a:r>
            </a:p>
            <a:p>
              <a:r>
                <a:rPr lang="tr-TR" sz="2200">
                  <a:solidFill>
                    <a:schemeClr val="bg2"/>
                  </a:solidFill>
                  <a:latin typeface="Times New Roman" pitchFamily="18" charset="0"/>
                </a:rPr>
                <a:t>--- Müşteri gruplarının karlılık analizi</a:t>
              </a:r>
            </a:p>
          </p:txBody>
        </p:sp>
        <p:sp>
          <p:nvSpPr>
            <p:cNvPr id="93190" name="Rectangle 10"/>
            <p:cNvSpPr>
              <a:spLocks noChangeArrowheads="1"/>
            </p:cNvSpPr>
            <p:nvPr/>
          </p:nvSpPr>
          <p:spPr bwMode="auto">
            <a:xfrm>
              <a:off x="2154" y="1117"/>
              <a:ext cx="1633" cy="267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93191" name="Rectangle 11"/>
            <p:cNvSpPr>
              <a:spLocks noChangeArrowheads="1"/>
            </p:cNvSpPr>
            <p:nvPr/>
          </p:nvSpPr>
          <p:spPr bwMode="auto">
            <a:xfrm>
              <a:off x="3923" y="1117"/>
              <a:ext cx="1542" cy="267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93192" name="Text Box 12"/>
            <p:cNvSpPr txBox="1">
              <a:spLocks noChangeArrowheads="1"/>
            </p:cNvSpPr>
            <p:nvPr/>
          </p:nvSpPr>
          <p:spPr bwMode="auto">
            <a:xfrm>
              <a:off x="2200" y="1162"/>
              <a:ext cx="1633" cy="2590"/>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Müşteri kayıplarının nedenlerinin incelenmesi:</a:t>
              </a:r>
            </a:p>
            <a:p>
              <a:endParaRPr lang="tr-TR" sz="2200" i="1">
                <a:solidFill>
                  <a:schemeClr val="bg2"/>
                </a:solidFill>
                <a:latin typeface="Times New Roman" pitchFamily="18" charset="0"/>
              </a:endParaRPr>
            </a:p>
            <a:p>
              <a:r>
                <a:rPr lang="tr-TR" sz="2200">
                  <a:solidFill>
                    <a:schemeClr val="bg2"/>
                  </a:solidFill>
                  <a:latin typeface="Times New Roman" pitchFamily="18" charset="0"/>
                </a:rPr>
                <a:t>---Temel nedenlerin analizi</a:t>
              </a:r>
            </a:p>
            <a:p>
              <a:r>
                <a:rPr lang="tr-TR" sz="2200">
                  <a:solidFill>
                    <a:schemeClr val="bg2"/>
                  </a:solidFill>
                  <a:latin typeface="Times New Roman" pitchFamily="18" charset="0"/>
                </a:rPr>
                <a:t>---Müşteri öncelikleri analizi</a:t>
              </a:r>
            </a:p>
            <a:p>
              <a:r>
                <a:rPr lang="tr-TR" sz="2200">
                  <a:solidFill>
                    <a:schemeClr val="bg2"/>
                  </a:solidFill>
                  <a:latin typeface="Times New Roman" pitchFamily="18" charset="0"/>
                </a:rPr>
                <a:t>---Rakiplerle kıyaslama</a:t>
              </a:r>
            </a:p>
            <a:p>
              <a:r>
                <a:rPr lang="tr-TR" sz="2200">
                  <a:solidFill>
                    <a:schemeClr val="bg2"/>
                  </a:solidFill>
                  <a:latin typeface="Times New Roman" pitchFamily="18" charset="0"/>
                </a:rPr>
                <a:t>---Şikâyetlerin analizi</a:t>
              </a:r>
            </a:p>
          </p:txBody>
        </p:sp>
        <p:sp>
          <p:nvSpPr>
            <p:cNvPr id="93193" name="Text Box 13"/>
            <p:cNvSpPr txBox="1">
              <a:spLocks noChangeArrowheads="1"/>
            </p:cNvSpPr>
            <p:nvPr/>
          </p:nvSpPr>
          <p:spPr bwMode="auto">
            <a:xfrm>
              <a:off x="3878" y="1162"/>
              <a:ext cx="1678" cy="2590"/>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Düzeltici Faaliyetler:</a:t>
              </a:r>
            </a:p>
            <a:p>
              <a:endParaRPr lang="tr-TR" sz="2200">
                <a:solidFill>
                  <a:schemeClr val="bg2"/>
                </a:solidFill>
                <a:latin typeface="Times New Roman" pitchFamily="18" charset="0"/>
              </a:endParaRPr>
            </a:p>
            <a:p>
              <a:r>
                <a:rPr lang="tr-TR" sz="2200">
                  <a:solidFill>
                    <a:schemeClr val="bg2"/>
                  </a:solidFill>
                  <a:latin typeface="Times New Roman" pitchFamily="18" charset="0"/>
                </a:rPr>
                <a:t>---Üst yönetimin onayı ve katılımı,</a:t>
              </a:r>
            </a:p>
            <a:p>
              <a:r>
                <a:rPr lang="tr-TR" sz="2200">
                  <a:solidFill>
                    <a:schemeClr val="bg2"/>
                  </a:solidFill>
                  <a:latin typeface="Times New Roman" pitchFamily="18" charset="0"/>
                </a:rPr>
                <a:t>---Çalışanların tatmininin sağlanması,</a:t>
              </a:r>
            </a:p>
            <a:p>
              <a:r>
                <a:rPr lang="tr-TR" sz="2200">
                  <a:solidFill>
                    <a:schemeClr val="bg2"/>
                  </a:solidFill>
                  <a:latin typeface="Times New Roman" pitchFamily="18" charset="0"/>
                </a:rPr>
                <a:t>---Başarılı uygulamaların örnek alınması (Benchmarking)</a:t>
              </a:r>
            </a:p>
            <a:p>
              <a:r>
                <a:rPr lang="tr-TR" sz="2200">
                  <a:solidFill>
                    <a:schemeClr val="bg2"/>
                  </a:solidFill>
                  <a:latin typeface="Times New Roman" pitchFamily="18" charset="0"/>
                </a:rPr>
                <a:t>--- Uygulama</a:t>
              </a:r>
            </a:p>
          </p:txBody>
        </p:sp>
        <p:sp>
          <p:nvSpPr>
            <p:cNvPr id="93194" name="Line 14"/>
            <p:cNvSpPr>
              <a:spLocks noChangeShapeType="1"/>
            </p:cNvSpPr>
            <p:nvPr/>
          </p:nvSpPr>
          <p:spPr bwMode="auto">
            <a:xfrm flipV="1">
              <a:off x="1247" y="3838"/>
              <a:ext cx="0" cy="182"/>
            </a:xfrm>
            <a:prstGeom prst="line">
              <a:avLst/>
            </a:prstGeom>
            <a:noFill/>
            <a:ln w="38100">
              <a:solidFill>
                <a:schemeClr val="tx1"/>
              </a:solidFill>
              <a:round/>
              <a:headEnd/>
              <a:tailEnd type="triangle" w="med" len="med"/>
            </a:ln>
          </p:spPr>
          <p:txBody>
            <a:bodyPr/>
            <a:lstStyle/>
            <a:p>
              <a:endParaRPr lang="tr-TR"/>
            </a:p>
          </p:txBody>
        </p:sp>
        <p:sp>
          <p:nvSpPr>
            <p:cNvPr id="93195" name="Line 15"/>
            <p:cNvSpPr>
              <a:spLocks noChangeShapeType="1"/>
            </p:cNvSpPr>
            <p:nvPr/>
          </p:nvSpPr>
          <p:spPr bwMode="auto">
            <a:xfrm>
              <a:off x="1247" y="4020"/>
              <a:ext cx="3357" cy="0"/>
            </a:xfrm>
            <a:prstGeom prst="line">
              <a:avLst/>
            </a:prstGeom>
            <a:noFill/>
            <a:ln w="38100">
              <a:solidFill>
                <a:schemeClr val="tx1"/>
              </a:solidFill>
              <a:round/>
              <a:headEnd/>
              <a:tailEnd/>
            </a:ln>
          </p:spPr>
          <p:txBody>
            <a:bodyPr/>
            <a:lstStyle/>
            <a:p>
              <a:endParaRPr lang="tr-TR"/>
            </a:p>
          </p:txBody>
        </p:sp>
        <p:sp>
          <p:nvSpPr>
            <p:cNvPr id="93196" name="Line 16"/>
            <p:cNvSpPr>
              <a:spLocks noChangeShapeType="1"/>
            </p:cNvSpPr>
            <p:nvPr/>
          </p:nvSpPr>
          <p:spPr bwMode="auto">
            <a:xfrm flipV="1">
              <a:off x="4604" y="3838"/>
              <a:ext cx="0" cy="182"/>
            </a:xfrm>
            <a:prstGeom prst="line">
              <a:avLst/>
            </a:prstGeom>
            <a:noFill/>
            <a:ln w="38100">
              <a:solidFill>
                <a:schemeClr val="tx1"/>
              </a:solidFill>
              <a:round/>
              <a:headEnd/>
              <a:tailEnd type="triangle" w="med" len="med"/>
            </a:ln>
          </p:spPr>
          <p:txBody>
            <a:bodyPr/>
            <a:lstStyle/>
            <a:p>
              <a:endParaRPr lang="tr-TR"/>
            </a:p>
          </p:txBody>
        </p:sp>
        <p:sp>
          <p:nvSpPr>
            <p:cNvPr id="93197" name="Line 17"/>
            <p:cNvSpPr>
              <a:spLocks noChangeShapeType="1"/>
            </p:cNvSpPr>
            <p:nvPr/>
          </p:nvSpPr>
          <p:spPr bwMode="auto">
            <a:xfrm flipV="1">
              <a:off x="3016" y="3838"/>
              <a:ext cx="0" cy="182"/>
            </a:xfrm>
            <a:prstGeom prst="line">
              <a:avLst/>
            </a:prstGeom>
            <a:noFill/>
            <a:ln w="38100">
              <a:solidFill>
                <a:schemeClr val="tx1"/>
              </a:solidFill>
              <a:round/>
              <a:headEnd/>
              <a:tailEnd type="triangle" w="med" len="med"/>
            </a:ln>
          </p:spPr>
          <p:txBody>
            <a:bodyPr/>
            <a:lstStyle/>
            <a:p>
              <a:endParaRPr lang="tr-T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539750" y="404813"/>
            <a:ext cx="7989888" cy="720725"/>
          </a:xfrm>
        </p:spPr>
        <p:txBody>
          <a:bodyPr/>
          <a:lstStyle/>
          <a:p>
            <a:pPr>
              <a:defRPr/>
            </a:pPr>
            <a:r>
              <a:rPr lang="tr-TR" sz="3600"/>
              <a:t>İLİŞKİ PAZARLAMASI(4)</a:t>
            </a:r>
          </a:p>
        </p:txBody>
      </p:sp>
      <p:sp>
        <p:nvSpPr>
          <p:cNvPr id="187395" name="Rectangle 3"/>
          <p:cNvSpPr>
            <a:spLocks noGrp="1" noChangeArrowheads="1"/>
          </p:cNvSpPr>
          <p:nvPr>
            <p:ph type="body" sz="half" idx="1"/>
          </p:nvPr>
        </p:nvSpPr>
        <p:spPr>
          <a:xfrm>
            <a:off x="755650" y="1125538"/>
            <a:ext cx="7416800" cy="431800"/>
          </a:xfrm>
        </p:spPr>
        <p:txBody>
          <a:bodyPr/>
          <a:lstStyle/>
          <a:p>
            <a:pPr>
              <a:lnSpc>
                <a:spcPct val="90000"/>
              </a:lnSpc>
              <a:buFontTx/>
              <a:buNone/>
              <a:defRPr/>
            </a:pPr>
            <a:r>
              <a:rPr lang="tr-TR" sz="2400" b="1" i="1">
                <a:solidFill>
                  <a:schemeClr val="accent1"/>
                </a:solidFill>
              </a:rPr>
              <a:t>İlişki Pazarlaması Stratejisi </a:t>
            </a:r>
          </a:p>
        </p:txBody>
      </p:sp>
      <p:sp>
        <p:nvSpPr>
          <p:cNvPr id="94212" name="Rectangle 4"/>
          <p:cNvSpPr>
            <a:spLocks noChangeArrowheads="1"/>
          </p:cNvSpPr>
          <p:nvPr/>
        </p:nvSpPr>
        <p:spPr bwMode="auto">
          <a:xfrm>
            <a:off x="1771650" y="466725"/>
            <a:ext cx="5600700" cy="0"/>
          </a:xfrm>
          <a:prstGeom prst="rect">
            <a:avLst/>
          </a:prstGeom>
          <a:noFill/>
          <a:ln w="9525">
            <a:noFill/>
            <a:miter lim="800000"/>
            <a:headEnd/>
            <a:tailEnd/>
          </a:ln>
        </p:spPr>
        <p:txBody>
          <a:bodyPr wrap="none">
            <a:spAutoFit/>
          </a:bodyPr>
          <a:lstStyle/>
          <a:p>
            <a:endParaRPr lang="tr-TR"/>
          </a:p>
        </p:txBody>
      </p:sp>
      <p:sp>
        <p:nvSpPr>
          <p:cNvPr id="94213" name="Rectangle 5"/>
          <p:cNvSpPr>
            <a:spLocks noChangeArrowheads="1"/>
          </p:cNvSpPr>
          <p:nvPr/>
        </p:nvSpPr>
        <p:spPr bwMode="auto">
          <a:xfrm>
            <a:off x="1771650" y="466725"/>
            <a:ext cx="5600700" cy="0"/>
          </a:xfrm>
          <a:prstGeom prst="rect">
            <a:avLst/>
          </a:prstGeom>
          <a:noFill/>
          <a:ln w="9525">
            <a:noFill/>
            <a:miter lim="800000"/>
            <a:headEnd/>
            <a:tailEnd/>
          </a:ln>
        </p:spPr>
        <p:txBody>
          <a:bodyPr wrap="none">
            <a:spAutoFit/>
          </a:bodyPr>
          <a:lstStyle/>
          <a:p>
            <a:endParaRPr lang="tr-TR"/>
          </a:p>
        </p:txBody>
      </p:sp>
      <p:sp>
        <p:nvSpPr>
          <p:cNvPr id="94214" name="Rectangle 6"/>
          <p:cNvSpPr>
            <a:spLocks noChangeArrowheads="1"/>
          </p:cNvSpPr>
          <p:nvPr/>
        </p:nvSpPr>
        <p:spPr bwMode="auto">
          <a:xfrm>
            <a:off x="1765300" y="623888"/>
            <a:ext cx="5610225" cy="0"/>
          </a:xfrm>
          <a:prstGeom prst="rect">
            <a:avLst/>
          </a:prstGeom>
          <a:noFill/>
          <a:ln w="9525">
            <a:noFill/>
            <a:miter lim="800000"/>
            <a:headEnd/>
            <a:tailEnd/>
          </a:ln>
        </p:spPr>
        <p:txBody>
          <a:bodyPr wrap="none" anchor="b">
            <a:spAutoFit/>
          </a:bodyPr>
          <a:lstStyle/>
          <a:p>
            <a:endParaRPr lang="tr-TR">
              <a:latin typeface="Times New Roman" pitchFamily="18" charset="0"/>
            </a:endParaRPr>
          </a:p>
        </p:txBody>
      </p:sp>
      <p:sp>
        <p:nvSpPr>
          <p:cNvPr id="94215" name="Rectangle 7"/>
          <p:cNvSpPr>
            <a:spLocks noChangeArrowheads="1"/>
          </p:cNvSpPr>
          <p:nvPr/>
        </p:nvSpPr>
        <p:spPr bwMode="auto">
          <a:xfrm>
            <a:off x="1765300" y="623888"/>
            <a:ext cx="5600700" cy="0"/>
          </a:xfrm>
          <a:prstGeom prst="rect">
            <a:avLst/>
          </a:prstGeom>
          <a:noFill/>
          <a:ln w="9525">
            <a:noFill/>
            <a:miter lim="800000"/>
            <a:headEnd/>
            <a:tailEnd/>
          </a:ln>
        </p:spPr>
        <p:txBody>
          <a:bodyPr wrap="none" anchor="ctr">
            <a:spAutoFit/>
          </a:bodyPr>
          <a:lstStyle/>
          <a:p>
            <a:endParaRPr lang="tr-TR"/>
          </a:p>
        </p:txBody>
      </p:sp>
      <p:sp>
        <p:nvSpPr>
          <p:cNvPr id="94216" name="Rectangle 8"/>
          <p:cNvSpPr>
            <a:spLocks noChangeArrowheads="1"/>
          </p:cNvSpPr>
          <p:nvPr/>
        </p:nvSpPr>
        <p:spPr bwMode="auto">
          <a:xfrm>
            <a:off x="1765300" y="623888"/>
            <a:ext cx="5610225" cy="0"/>
          </a:xfrm>
          <a:prstGeom prst="rect">
            <a:avLst/>
          </a:prstGeom>
          <a:noFill/>
          <a:ln w="9525">
            <a:noFill/>
            <a:miter lim="800000"/>
            <a:headEnd/>
            <a:tailEnd/>
          </a:ln>
        </p:spPr>
        <p:txBody>
          <a:bodyPr wrap="none" anchor="b">
            <a:spAutoFit/>
          </a:bodyPr>
          <a:lstStyle/>
          <a:p>
            <a:endParaRPr lang="tr-TR">
              <a:latin typeface="Times New Roman" pitchFamily="18" charset="0"/>
            </a:endParaRPr>
          </a:p>
        </p:txBody>
      </p:sp>
      <p:pic>
        <p:nvPicPr>
          <p:cNvPr id="94217" name="Picture 9"/>
          <p:cNvPicPr>
            <a:picLocks noChangeAspect="1" noChangeArrowheads="1"/>
          </p:cNvPicPr>
          <p:nvPr/>
        </p:nvPicPr>
        <p:blipFill>
          <a:blip r:embed="rId2"/>
          <a:srcRect/>
          <a:stretch>
            <a:fillRect/>
          </a:stretch>
        </p:blipFill>
        <p:spPr bwMode="auto">
          <a:xfrm>
            <a:off x="1331913" y="1628775"/>
            <a:ext cx="6500812" cy="5054600"/>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609600"/>
            <a:ext cx="8062913" cy="1143000"/>
          </a:xfrm>
        </p:spPr>
        <p:txBody>
          <a:bodyPr/>
          <a:lstStyle/>
          <a:p>
            <a:pPr>
              <a:defRPr/>
            </a:pPr>
            <a:r>
              <a:rPr lang="tr-TR" sz="4000"/>
              <a:t>DOĞRUDAN PAZARLAMA (1) </a:t>
            </a:r>
          </a:p>
        </p:txBody>
      </p:sp>
      <p:sp>
        <p:nvSpPr>
          <p:cNvPr id="156675" name="Rectangle 3"/>
          <p:cNvSpPr>
            <a:spLocks noGrp="1" noChangeArrowheads="1"/>
          </p:cNvSpPr>
          <p:nvPr>
            <p:ph type="body" sz="half" idx="1"/>
          </p:nvPr>
        </p:nvSpPr>
        <p:spPr>
          <a:xfrm>
            <a:off x="684213" y="2060575"/>
            <a:ext cx="3743325" cy="3743325"/>
          </a:xfrm>
        </p:spPr>
        <p:txBody>
          <a:bodyPr/>
          <a:lstStyle/>
          <a:p>
            <a:pPr>
              <a:lnSpc>
                <a:spcPct val="90000"/>
              </a:lnSpc>
              <a:buFont typeface="Wingdings" pitchFamily="2" charset="2"/>
              <a:buNone/>
              <a:defRPr/>
            </a:pPr>
            <a:r>
              <a:rPr lang="tr-TR" sz="2800" b="1"/>
              <a:t>	</a:t>
            </a:r>
            <a:r>
              <a:rPr lang="tr-TR" sz="2400" b="1" i="1" u="sng"/>
              <a:t>Doğrudan pazarlama</a:t>
            </a:r>
            <a:r>
              <a:rPr lang="tr-TR" sz="2400" b="1"/>
              <a:t> birliğine göre doğrudan pazarlama, herhangi bir mekânda ölçülebilir bir tepkiyi ve/veya bir ticari işlemi etkilemek için, bir veya birden fazla reklâm medyasını kullanan etkileşimli bir pazarlama sistemidir.</a:t>
            </a:r>
          </a:p>
        </p:txBody>
      </p:sp>
      <p:pic>
        <p:nvPicPr>
          <p:cNvPr id="95236" name="Picture 7" descr="MCj03391320000[1]"/>
          <p:cNvPicPr>
            <a:picLocks noChangeAspect="1" noChangeArrowheads="1"/>
          </p:cNvPicPr>
          <p:nvPr/>
        </p:nvPicPr>
        <p:blipFill>
          <a:blip r:embed="rId2"/>
          <a:srcRect/>
          <a:stretch>
            <a:fillRect/>
          </a:stretch>
        </p:blipFill>
        <p:spPr bwMode="auto">
          <a:xfrm>
            <a:off x="5003800" y="2060575"/>
            <a:ext cx="3168650" cy="3455988"/>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11188" y="620713"/>
            <a:ext cx="8062912" cy="792162"/>
          </a:xfrm>
        </p:spPr>
        <p:txBody>
          <a:bodyPr/>
          <a:lstStyle/>
          <a:p>
            <a:pPr>
              <a:defRPr/>
            </a:pPr>
            <a:r>
              <a:rPr lang="tr-TR" sz="4000"/>
              <a:t>DOĞRUDAN PAZARLAMA(2) </a:t>
            </a:r>
          </a:p>
        </p:txBody>
      </p:sp>
      <p:sp>
        <p:nvSpPr>
          <p:cNvPr id="177159" name="Rectangle 7"/>
          <p:cNvSpPr>
            <a:spLocks noGrp="1" noChangeArrowheads="1"/>
          </p:cNvSpPr>
          <p:nvPr>
            <p:ph type="body" sz="half" idx="1"/>
          </p:nvPr>
        </p:nvSpPr>
        <p:spPr>
          <a:xfrm>
            <a:off x="611188" y="1628775"/>
            <a:ext cx="4392612" cy="4248150"/>
          </a:xfrm>
        </p:spPr>
        <p:txBody>
          <a:bodyPr/>
          <a:lstStyle/>
          <a:p>
            <a:pPr>
              <a:lnSpc>
                <a:spcPct val="80000"/>
              </a:lnSpc>
              <a:buFontTx/>
              <a:buNone/>
              <a:defRPr/>
            </a:pPr>
            <a:r>
              <a:rPr lang="tr-TR" sz="2400"/>
              <a:t>	</a:t>
            </a:r>
            <a:r>
              <a:rPr lang="tr-TR" sz="2400" b="1" i="1">
                <a:solidFill>
                  <a:schemeClr val="accent1"/>
                </a:solidFill>
              </a:rPr>
              <a:t>Doğrudan Pazarlamanın, Kullanılan Medyaya Göre Sınıflandırılması </a:t>
            </a:r>
          </a:p>
          <a:p>
            <a:pPr>
              <a:lnSpc>
                <a:spcPct val="80000"/>
              </a:lnSpc>
              <a:buFont typeface="Wingdings" pitchFamily="2" charset="2"/>
              <a:buChar char="v"/>
              <a:defRPr/>
            </a:pPr>
            <a:r>
              <a:rPr lang="tr-TR" sz="2400" b="1"/>
              <a:t>Kataloglar, broşürler </a:t>
            </a:r>
          </a:p>
          <a:p>
            <a:pPr>
              <a:lnSpc>
                <a:spcPct val="80000"/>
              </a:lnSpc>
              <a:buFont typeface="Wingdings" pitchFamily="2" charset="2"/>
              <a:buChar char="v"/>
              <a:defRPr/>
            </a:pPr>
            <a:r>
              <a:rPr lang="tr-TR" sz="2400" b="1"/>
              <a:t>Posta gönderileri (Mektup, vb.) </a:t>
            </a:r>
          </a:p>
          <a:p>
            <a:pPr>
              <a:lnSpc>
                <a:spcPct val="80000"/>
              </a:lnSpc>
              <a:buFont typeface="Wingdings" pitchFamily="2" charset="2"/>
              <a:buChar char="v"/>
              <a:defRPr/>
            </a:pPr>
            <a:r>
              <a:rPr lang="tr-TR" sz="2400" b="1"/>
              <a:t>Tele pazarlama </a:t>
            </a:r>
          </a:p>
          <a:p>
            <a:pPr>
              <a:lnSpc>
                <a:spcPct val="80000"/>
              </a:lnSpc>
              <a:buFont typeface="Wingdings" pitchFamily="2" charset="2"/>
              <a:buChar char="v"/>
              <a:defRPr/>
            </a:pPr>
            <a:r>
              <a:rPr lang="tr-TR" sz="2400" b="1"/>
              <a:t>Elektronik alışveriş </a:t>
            </a:r>
          </a:p>
          <a:p>
            <a:pPr>
              <a:lnSpc>
                <a:spcPct val="80000"/>
              </a:lnSpc>
              <a:buFont typeface="Wingdings" pitchFamily="2" charset="2"/>
              <a:buChar char="v"/>
              <a:defRPr/>
            </a:pPr>
            <a:r>
              <a:rPr lang="tr-TR" sz="2400" b="1"/>
              <a:t>Televizyondan satış </a:t>
            </a:r>
          </a:p>
          <a:p>
            <a:pPr>
              <a:lnSpc>
                <a:spcPct val="80000"/>
              </a:lnSpc>
              <a:buFont typeface="Wingdings" pitchFamily="2" charset="2"/>
              <a:buChar char="v"/>
              <a:defRPr/>
            </a:pPr>
            <a:r>
              <a:rPr lang="tr-TR" sz="2400" b="1"/>
              <a:t>Faks gönderileri </a:t>
            </a:r>
          </a:p>
          <a:p>
            <a:pPr>
              <a:lnSpc>
                <a:spcPct val="80000"/>
              </a:lnSpc>
              <a:buFont typeface="Wingdings" pitchFamily="2" charset="2"/>
              <a:buChar char="v"/>
              <a:defRPr/>
            </a:pPr>
            <a:r>
              <a:rPr lang="tr-TR" sz="2400" b="1"/>
              <a:t>İnternet kanalıyla sesli mesaj </a:t>
            </a:r>
          </a:p>
          <a:p>
            <a:pPr>
              <a:lnSpc>
                <a:spcPct val="80000"/>
              </a:lnSpc>
              <a:buFont typeface="Wingdings" pitchFamily="2" charset="2"/>
              <a:buChar char="v"/>
              <a:defRPr/>
            </a:pPr>
            <a:r>
              <a:rPr lang="tr-TR" sz="2400" b="1"/>
              <a:t>E-posta – SMS.</a:t>
            </a:r>
          </a:p>
        </p:txBody>
      </p:sp>
      <p:grpSp>
        <p:nvGrpSpPr>
          <p:cNvPr id="96260" name="Group 16"/>
          <p:cNvGrpSpPr>
            <a:grpSpLocks/>
          </p:cNvGrpSpPr>
          <p:nvPr/>
        </p:nvGrpSpPr>
        <p:grpSpPr bwMode="auto">
          <a:xfrm>
            <a:off x="5003800" y="1555750"/>
            <a:ext cx="3378200" cy="4368800"/>
            <a:chOff x="3152" y="980"/>
            <a:chExt cx="2128" cy="2752"/>
          </a:xfrm>
        </p:grpSpPr>
        <p:pic>
          <p:nvPicPr>
            <p:cNvPr id="96261" name="Picture 8" descr="MCj01960220000[1]"/>
            <p:cNvPicPr>
              <a:picLocks noChangeAspect="1" noChangeArrowheads="1"/>
            </p:cNvPicPr>
            <p:nvPr/>
          </p:nvPicPr>
          <p:blipFill>
            <a:blip r:embed="rId2"/>
            <a:srcRect/>
            <a:stretch>
              <a:fillRect/>
            </a:stretch>
          </p:blipFill>
          <p:spPr bwMode="auto">
            <a:xfrm>
              <a:off x="4195" y="1887"/>
              <a:ext cx="862" cy="849"/>
            </a:xfrm>
            <a:prstGeom prst="rect">
              <a:avLst/>
            </a:prstGeom>
            <a:noFill/>
            <a:ln w="9525">
              <a:noFill/>
              <a:miter lim="800000"/>
              <a:headEnd/>
              <a:tailEnd/>
            </a:ln>
          </p:spPr>
        </p:pic>
        <p:pic>
          <p:nvPicPr>
            <p:cNvPr id="96262" name="Picture 9" descr="MCj04127860000[1]"/>
            <p:cNvPicPr>
              <a:picLocks noChangeAspect="1" noChangeArrowheads="1"/>
            </p:cNvPicPr>
            <p:nvPr/>
          </p:nvPicPr>
          <p:blipFill>
            <a:blip r:embed="rId3"/>
            <a:srcRect/>
            <a:stretch>
              <a:fillRect/>
            </a:stretch>
          </p:blipFill>
          <p:spPr bwMode="auto">
            <a:xfrm>
              <a:off x="4286" y="1252"/>
              <a:ext cx="771" cy="596"/>
            </a:xfrm>
            <a:prstGeom prst="rect">
              <a:avLst/>
            </a:prstGeom>
            <a:noFill/>
            <a:ln w="9525">
              <a:noFill/>
              <a:miter lim="800000"/>
              <a:headEnd/>
              <a:tailEnd/>
            </a:ln>
          </p:spPr>
        </p:pic>
        <p:pic>
          <p:nvPicPr>
            <p:cNvPr id="96263" name="Picture 10" descr="MCj04126200000[1]"/>
            <p:cNvPicPr>
              <a:picLocks noChangeAspect="1" noChangeArrowheads="1"/>
            </p:cNvPicPr>
            <p:nvPr/>
          </p:nvPicPr>
          <p:blipFill>
            <a:blip r:embed="rId4"/>
            <a:srcRect/>
            <a:stretch>
              <a:fillRect/>
            </a:stretch>
          </p:blipFill>
          <p:spPr bwMode="auto">
            <a:xfrm>
              <a:off x="4150" y="2885"/>
              <a:ext cx="1130" cy="683"/>
            </a:xfrm>
            <a:prstGeom prst="rect">
              <a:avLst/>
            </a:prstGeom>
            <a:noFill/>
            <a:ln w="9525">
              <a:noFill/>
              <a:miter lim="800000"/>
              <a:headEnd/>
              <a:tailEnd/>
            </a:ln>
          </p:spPr>
        </p:pic>
        <p:pic>
          <p:nvPicPr>
            <p:cNvPr id="96264" name="Picture 11" descr="MMj02834990000[1]"/>
            <p:cNvPicPr>
              <a:picLocks noChangeAspect="1" noChangeArrowheads="1" noCrop="1"/>
            </p:cNvPicPr>
            <p:nvPr/>
          </p:nvPicPr>
          <p:blipFill>
            <a:blip r:embed="rId5"/>
            <a:srcRect/>
            <a:stretch>
              <a:fillRect/>
            </a:stretch>
          </p:blipFill>
          <p:spPr bwMode="auto">
            <a:xfrm>
              <a:off x="3152" y="980"/>
              <a:ext cx="890" cy="681"/>
            </a:xfrm>
            <a:prstGeom prst="rect">
              <a:avLst/>
            </a:prstGeom>
            <a:noFill/>
            <a:ln w="9525">
              <a:noFill/>
              <a:miter lim="800000"/>
              <a:headEnd/>
              <a:tailEnd/>
            </a:ln>
          </p:spPr>
        </p:pic>
        <p:pic>
          <p:nvPicPr>
            <p:cNvPr id="96265" name="Picture 12" descr="MCj04326270000[1]"/>
            <p:cNvPicPr>
              <a:picLocks noChangeAspect="1" noChangeArrowheads="1"/>
            </p:cNvPicPr>
            <p:nvPr/>
          </p:nvPicPr>
          <p:blipFill>
            <a:blip r:embed="rId6"/>
            <a:srcRect/>
            <a:stretch>
              <a:fillRect/>
            </a:stretch>
          </p:blipFill>
          <p:spPr bwMode="auto">
            <a:xfrm>
              <a:off x="3379" y="2432"/>
              <a:ext cx="680" cy="680"/>
            </a:xfrm>
            <a:prstGeom prst="rect">
              <a:avLst/>
            </a:prstGeom>
            <a:noFill/>
            <a:ln w="9525">
              <a:noFill/>
              <a:miter lim="800000"/>
              <a:headEnd/>
              <a:tailEnd/>
            </a:ln>
          </p:spPr>
        </p:pic>
        <p:pic>
          <p:nvPicPr>
            <p:cNvPr id="96266" name="Picture 14" descr="MMj02347540000[1]"/>
            <p:cNvPicPr>
              <a:picLocks noChangeAspect="1" noChangeArrowheads="1" noCrop="1"/>
            </p:cNvPicPr>
            <p:nvPr/>
          </p:nvPicPr>
          <p:blipFill>
            <a:blip r:embed="rId7"/>
            <a:srcRect/>
            <a:stretch>
              <a:fillRect/>
            </a:stretch>
          </p:blipFill>
          <p:spPr bwMode="auto">
            <a:xfrm>
              <a:off x="3379" y="1796"/>
              <a:ext cx="635" cy="542"/>
            </a:xfrm>
            <a:prstGeom prst="rect">
              <a:avLst/>
            </a:prstGeom>
            <a:noFill/>
            <a:ln w="9525">
              <a:noFill/>
              <a:miter lim="800000"/>
              <a:headEnd/>
              <a:tailEnd/>
            </a:ln>
          </p:spPr>
        </p:pic>
        <p:pic>
          <p:nvPicPr>
            <p:cNvPr id="96267" name="Picture 15" descr="MMj03180570000[1]"/>
            <p:cNvPicPr>
              <a:picLocks noChangeAspect="1" noChangeArrowheads="1" noCrop="1"/>
            </p:cNvPicPr>
            <p:nvPr/>
          </p:nvPicPr>
          <p:blipFill>
            <a:blip r:embed="rId8"/>
            <a:srcRect/>
            <a:stretch>
              <a:fillRect/>
            </a:stretch>
          </p:blipFill>
          <p:spPr bwMode="auto">
            <a:xfrm>
              <a:off x="3424" y="3113"/>
              <a:ext cx="633" cy="619"/>
            </a:xfrm>
            <a:prstGeom prst="rect">
              <a:avLst/>
            </a:prstGeom>
            <a:noFill/>
            <a:ln w="9525">
              <a:noFill/>
              <a:miter lim="800000"/>
              <a:headEnd/>
              <a:tailEnd/>
            </a:ln>
          </p:spPr>
        </p:pic>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95288" y="609600"/>
            <a:ext cx="8353425" cy="1143000"/>
          </a:xfrm>
        </p:spPr>
        <p:txBody>
          <a:bodyPr/>
          <a:lstStyle/>
          <a:p>
            <a:pPr>
              <a:defRPr/>
            </a:pPr>
            <a:r>
              <a:rPr lang="tr-TR" sz="4000"/>
              <a:t>İNTERNET ÜZERİNDEN PAZARLAMA (1)</a:t>
            </a:r>
          </a:p>
        </p:txBody>
      </p:sp>
      <p:sp>
        <p:nvSpPr>
          <p:cNvPr id="157703" name="Rectangle 7"/>
          <p:cNvSpPr>
            <a:spLocks noGrp="1" noChangeArrowheads="1"/>
          </p:cNvSpPr>
          <p:nvPr>
            <p:ph type="body" sz="half" idx="1"/>
          </p:nvPr>
        </p:nvSpPr>
        <p:spPr>
          <a:xfrm>
            <a:off x="1116013" y="2565400"/>
            <a:ext cx="3671887" cy="4103688"/>
          </a:xfrm>
        </p:spPr>
        <p:txBody>
          <a:bodyPr/>
          <a:lstStyle/>
          <a:p>
            <a:pPr marL="0" indent="0">
              <a:buFont typeface="Wingdings" pitchFamily="2" charset="2"/>
              <a:buNone/>
              <a:defRPr/>
            </a:pPr>
            <a:r>
              <a:rPr lang="tr-TR" sz="2400" b="1"/>
              <a:t>En genel anlamı ile internet üzerinden pazarlama, internetin kar yaratma amacıyla kullanılması olarak ifade edilebilir </a:t>
            </a:r>
          </a:p>
        </p:txBody>
      </p:sp>
      <p:pic>
        <p:nvPicPr>
          <p:cNvPr id="97284" name="Picture 9" descr="MMj02838430000[1]"/>
          <p:cNvPicPr>
            <a:picLocks noChangeAspect="1" noChangeArrowheads="1" noCrop="1"/>
          </p:cNvPicPr>
          <p:nvPr/>
        </p:nvPicPr>
        <p:blipFill>
          <a:blip r:embed="rId2"/>
          <a:srcRect/>
          <a:stretch>
            <a:fillRect/>
          </a:stretch>
        </p:blipFill>
        <p:spPr bwMode="auto">
          <a:xfrm>
            <a:off x="4932363" y="1773238"/>
            <a:ext cx="3159125" cy="3095625"/>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95288" y="609600"/>
            <a:ext cx="8353425" cy="1143000"/>
          </a:xfrm>
        </p:spPr>
        <p:txBody>
          <a:bodyPr/>
          <a:lstStyle/>
          <a:p>
            <a:pPr>
              <a:defRPr/>
            </a:pPr>
            <a:r>
              <a:rPr lang="tr-TR" sz="4000"/>
              <a:t>İNTERNET ÜZERİNDEN PAZARLAMA (2)</a:t>
            </a:r>
          </a:p>
        </p:txBody>
      </p:sp>
      <p:sp>
        <p:nvSpPr>
          <p:cNvPr id="178188" name="Rectangle 12"/>
          <p:cNvSpPr>
            <a:spLocks noGrp="1" noChangeArrowheads="1"/>
          </p:cNvSpPr>
          <p:nvPr>
            <p:ph type="body" sz="half" idx="1"/>
          </p:nvPr>
        </p:nvSpPr>
        <p:spPr>
          <a:xfrm>
            <a:off x="611188" y="2060575"/>
            <a:ext cx="4032250" cy="4248150"/>
          </a:xfrm>
        </p:spPr>
        <p:txBody>
          <a:bodyPr/>
          <a:lstStyle/>
          <a:p>
            <a:pPr>
              <a:lnSpc>
                <a:spcPct val="90000"/>
              </a:lnSpc>
              <a:buFontTx/>
              <a:buNone/>
              <a:defRPr/>
            </a:pPr>
            <a:r>
              <a:rPr lang="tr-TR" sz="2400"/>
              <a:t>	</a:t>
            </a:r>
            <a:r>
              <a:rPr lang="tr-TR" sz="2400" b="1" i="1">
                <a:solidFill>
                  <a:schemeClr val="accent1"/>
                </a:solidFill>
              </a:rPr>
              <a:t>İnternet üzerinden yapılan pazarlama çalışmalarının klasik pazarlama çalışmalarına göre işletmeler açısından avantajlar:</a:t>
            </a:r>
          </a:p>
          <a:p>
            <a:pPr>
              <a:lnSpc>
                <a:spcPct val="90000"/>
              </a:lnSpc>
              <a:buFont typeface="Wingdings" pitchFamily="2" charset="2"/>
              <a:buChar char="v"/>
              <a:defRPr/>
            </a:pPr>
            <a:r>
              <a:rPr lang="tr-TR" sz="2400" b="1"/>
              <a:t>Pazarlama Bütçesinden Tasarruf ,</a:t>
            </a:r>
          </a:p>
          <a:p>
            <a:pPr>
              <a:lnSpc>
                <a:spcPct val="90000"/>
              </a:lnSpc>
              <a:buFont typeface="Wingdings" pitchFamily="2" charset="2"/>
              <a:buChar char="v"/>
              <a:defRPr/>
            </a:pPr>
            <a:r>
              <a:rPr lang="tr-TR" sz="2400" b="1"/>
              <a:t>Zaman tasarrufu,</a:t>
            </a:r>
          </a:p>
          <a:p>
            <a:pPr>
              <a:lnSpc>
                <a:spcPct val="90000"/>
              </a:lnSpc>
              <a:buFont typeface="Wingdings" pitchFamily="2" charset="2"/>
              <a:buChar char="v"/>
              <a:defRPr/>
            </a:pPr>
            <a:r>
              <a:rPr lang="tr-TR" sz="2400" b="1"/>
              <a:t>Rekabet avantajı,</a:t>
            </a:r>
          </a:p>
          <a:p>
            <a:pPr>
              <a:lnSpc>
                <a:spcPct val="90000"/>
              </a:lnSpc>
              <a:buFont typeface="Wingdings" pitchFamily="2" charset="2"/>
              <a:buChar char="v"/>
              <a:defRPr/>
            </a:pPr>
            <a:r>
              <a:rPr lang="tr-TR" sz="2400" b="1"/>
              <a:t>Erişim avantajı </a:t>
            </a:r>
          </a:p>
        </p:txBody>
      </p:sp>
      <p:sp>
        <p:nvSpPr>
          <p:cNvPr id="98308" name="Rectangle 13"/>
          <p:cNvSpPr>
            <a:spLocks noChangeArrowheads="1"/>
          </p:cNvSpPr>
          <p:nvPr/>
        </p:nvSpPr>
        <p:spPr bwMode="auto">
          <a:xfrm>
            <a:off x="4643438" y="1989138"/>
            <a:ext cx="3852862" cy="4248150"/>
          </a:xfrm>
          <a:prstGeom prst="rect">
            <a:avLst/>
          </a:prstGeom>
          <a:noFill/>
          <a:ln w="9525">
            <a:noFill/>
            <a:miter lim="800000"/>
            <a:headEnd/>
            <a:tailEnd/>
          </a:ln>
        </p:spPr>
        <p:txBody>
          <a:bodyPr/>
          <a:lstStyle/>
          <a:p>
            <a:pPr marL="342900" indent="-342900">
              <a:spcBef>
                <a:spcPct val="20000"/>
              </a:spcBef>
            </a:pPr>
            <a:r>
              <a:rPr lang="tr-TR" i="1">
                <a:solidFill>
                  <a:schemeClr val="accent1"/>
                </a:solidFill>
                <a:latin typeface="Times New Roman" pitchFamily="18" charset="0"/>
              </a:rPr>
              <a:t>	İnternet üzerinden pazarlamanın müşteriler açısından avantajları </a:t>
            </a:r>
          </a:p>
          <a:p>
            <a:pPr marL="342900" indent="-342900">
              <a:spcBef>
                <a:spcPct val="20000"/>
              </a:spcBef>
            </a:pPr>
            <a:endParaRPr lang="tr-TR" i="1">
              <a:solidFill>
                <a:schemeClr val="accent1"/>
              </a:solidFill>
              <a:latin typeface="Times New Roman" pitchFamily="18" charset="0"/>
            </a:endParaRPr>
          </a:p>
          <a:p>
            <a:pPr marL="342900" indent="-342900">
              <a:spcBef>
                <a:spcPct val="20000"/>
              </a:spcBef>
            </a:pPr>
            <a:endParaRPr lang="tr-TR" i="1">
              <a:solidFill>
                <a:schemeClr val="accent1"/>
              </a:solidFill>
              <a:latin typeface="Times New Roman" pitchFamily="18" charset="0"/>
            </a:endParaRPr>
          </a:p>
          <a:p>
            <a:pPr marL="342900" indent="-342900">
              <a:spcBef>
                <a:spcPct val="20000"/>
              </a:spcBef>
              <a:buFont typeface="Wingdings" pitchFamily="2" charset="2"/>
              <a:buChar char="v"/>
            </a:pPr>
            <a:r>
              <a:rPr lang="tr-TR">
                <a:latin typeface="Times New Roman" pitchFamily="18" charset="0"/>
              </a:rPr>
              <a:t>Kontrol edilebilir satın alma süreci,</a:t>
            </a:r>
          </a:p>
          <a:p>
            <a:pPr marL="342900" indent="-342900">
              <a:spcBef>
                <a:spcPct val="20000"/>
              </a:spcBef>
              <a:buFont typeface="Wingdings" pitchFamily="2" charset="2"/>
              <a:buChar char="v"/>
            </a:pPr>
            <a:r>
              <a:rPr lang="tr-TR">
                <a:latin typeface="Times New Roman" pitchFamily="18" charset="0"/>
              </a:rPr>
              <a:t>Zaman ve mekân avantajı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95288" y="609600"/>
            <a:ext cx="8424862" cy="1143000"/>
          </a:xfrm>
        </p:spPr>
        <p:txBody>
          <a:bodyPr/>
          <a:lstStyle/>
          <a:p>
            <a:pPr>
              <a:defRPr/>
            </a:pPr>
            <a:r>
              <a:rPr lang="tr-TR"/>
              <a:t>YEŞİL PAZARLAMA(1) </a:t>
            </a:r>
          </a:p>
        </p:txBody>
      </p:sp>
      <p:sp>
        <p:nvSpPr>
          <p:cNvPr id="189443" name="Rectangle 3"/>
          <p:cNvSpPr>
            <a:spLocks noGrp="1" noChangeArrowheads="1"/>
          </p:cNvSpPr>
          <p:nvPr>
            <p:ph type="body" sz="half" idx="1"/>
          </p:nvPr>
        </p:nvSpPr>
        <p:spPr>
          <a:xfrm>
            <a:off x="827088" y="1700213"/>
            <a:ext cx="3889375" cy="4249737"/>
          </a:xfrm>
        </p:spPr>
        <p:txBody>
          <a:bodyPr/>
          <a:lstStyle/>
          <a:p>
            <a:pPr marL="0" indent="0">
              <a:lnSpc>
                <a:spcPct val="80000"/>
              </a:lnSpc>
              <a:spcBef>
                <a:spcPct val="50000"/>
              </a:spcBef>
              <a:buFont typeface="Wingdings" pitchFamily="2" charset="2"/>
              <a:buChar char="v"/>
              <a:defRPr/>
            </a:pPr>
            <a:r>
              <a:rPr lang="tr-TR" sz="1600" b="1"/>
              <a:t>Yeryüzünü kirletmeyen,</a:t>
            </a:r>
          </a:p>
          <a:p>
            <a:pPr marL="0" indent="0">
              <a:lnSpc>
                <a:spcPct val="80000"/>
              </a:lnSpc>
              <a:spcBef>
                <a:spcPct val="50000"/>
              </a:spcBef>
              <a:buFont typeface="Wingdings" pitchFamily="2" charset="2"/>
              <a:buChar char="v"/>
              <a:defRPr/>
            </a:pPr>
            <a:r>
              <a:rPr lang="tr-TR" sz="1600" b="1"/>
              <a:t> doğal kaynakları aşırı tüketmeyen, </a:t>
            </a:r>
          </a:p>
          <a:p>
            <a:pPr marL="0" indent="0">
              <a:lnSpc>
                <a:spcPct val="80000"/>
              </a:lnSpc>
              <a:spcBef>
                <a:spcPct val="50000"/>
              </a:spcBef>
              <a:buFont typeface="Wingdings" pitchFamily="2" charset="2"/>
              <a:buChar char="v"/>
              <a:defRPr/>
            </a:pPr>
            <a:r>
              <a:rPr lang="tr-TR" sz="1600" b="1"/>
              <a:t>geri dönüştürülebilen veya korunabilen mal ve hizmet üretmek amacıyla</a:t>
            </a:r>
          </a:p>
          <a:p>
            <a:pPr marL="915988" lvl="1">
              <a:lnSpc>
                <a:spcPct val="80000"/>
              </a:lnSpc>
              <a:spcBef>
                <a:spcPct val="50000"/>
              </a:spcBef>
              <a:buFont typeface="Wingdings" pitchFamily="2" charset="2"/>
              <a:buChar char="v"/>
              <a:defRPr/>
            </a:pPr>
            <a:r>
              <a:rPr lang="tr-TR" sz="1400" b="1"/>
              <a:t> hammadde seçimi kullanımı, </a:t>
            </a:r>
          </a:p>
          <a:p>
            <a:pPr marL="915988" lvl="1">
              <a:lnSpc>
                <a:spcPct val="80000"/>
              </a:lnSpc>
              <a:spcBef>
                <a:spcPct val="50000"/>
              </a:spcBef>
              <a:buFont typeface="Wingdings" pitchFamily="2" charset="2"/>
              <a:buChar char="v"/>
              <a:defRPr/>
            </a:pPr>
            <a:r>
              <a:rPr lang="tr-TR" sz="1400" b="1"/>
              <a:t>üretim, </a:t>
            </a:r>
          </a:p>
          <a:p>
            <a:pPr marL="915988" lvl="1">
              <a:lnSpc>
                <a:spcPct val="80000"/>
              </a:lnSpc>
              <a:spcBef>
                <a:spcPct val="50000"/>
              </a:spcBef>
              <a:buFont typeface="Wingdings" pitchFamily="2" charset="2"/>
              <a:buChar char="v"/>
              <a:defRPr/>
            </a:pPr>
            <a:r>
              <a:rPr lang="tr-TR" sz="1400" b="1"/>
              <a:t>ambalajlama,</a:t>
            </a:r>
          </a:p>
          <a:p>
            <a:pPr marL="915988" lvl="1">
              <a:lnSpc>
                <a:spcPct val="80000"/>
              </a:lnSpc>
              <a:spcBef>
                <a:spcPct val="50000"/>
              </a:spcBef>
              <a:buFont typeface="Wingdings" pitchFamily="2" charset="2"/>
              <a:buChar char="v"/>
              <a:defRPr/>
            </a:pPr>
            <a:r>
              <a:rPr lang="tr-TR" sz="1400" b="1"/>
              <a:t> dağıtım, </a:t>
            </a:r>
          </a:p>
          <a:p>
            <a:pPr marL="915988" lvl="1">
              <a:lnSpc>
                <a:spcPct val="80000"/>
              </a:lnSpc>
              <a:spcBef>
                <a:spcPct val="50000"/>
              </a:spcBef>
              <a:buFont typeface="Wingdings" pitchFamily="2" charset="2"/>
              <a:buChar char="v"/>
              <a:defRPr/>
            </a:pPr>
            <a:r>
              <a:rPr lang="tr-TR" sz="1400" b="1"/>
              <a:t>satış, tutundurma, </a:t>
            </a:r>
          </a:p>
          <a:p>
            <a:pPr marL="915988" lvl="1">
              <a:lnSpc>
                <a:spcPct val="80000"/>
              </a:lnSpc>
              <a:spcBef>
                <a:spcPct val="50000"/>
              </a:spcBef>
              <a:buFont typeface="Wingdings" pitchFamily="2" charset="2"/>
              <a:buChar char="v"/>
              <a:defRPr/>
            </a:pPr>
            <a:r>
              <a:rPr lang="tr-TR" sz="1400" b="1"/>
              <a:t>tüketim ve tüketim sonrası atılma, </a:t>
            </a:r>
          </a:p>
          <a:p>
            <a:pPr marL="915988" lvl="1">
              <a:lnSpc>
                <a:spcPct val="80000"/>
              </a:lnSpc>
              <a:spcBef>
                <a:spcPct val="50000"/>
              </a:spcBef>
              <a:buFont typeface="Wingdings" pitchFamily="2" charset="2"/>
              <a:buChar char="v"/>
              <a:defRPr/>
            </a:pPr>
            <a:r>
              <a:rPr lang="tr-TR" sz="1400" b="1"/>
              <a:t>elden çıkarma </a:t>
            </a:r>
          </a:p>
          <a:p>
            <a:pPr marL="915988" lvl="1">
              <a:lnSpc>
                <a:spcPct val="80000"/>
              </a:lnSpc>
              <a:spcBef>
                <a:spcPct val="50000"/>
              </a:spcBef>
              <a:buFont typeface="Wingdings" pitchFamily="2" charset="2"/>
              <a:buChar char="v"/>
              <a:defRPr/>
            </a:pPr>
            <a:r>
              <a:rPr lang="tr-TR" sz="1400" b="1"/>
              <a:t>geri kazanım gibi faaliyetlerin </a:t>
            </a:r>
          </a:p>
          <a:p>
            <a:pPr marL="915988" lvl="1">
              <a:lnSpc>
                <a:spcPct val="80000"/>
              </a:lnSpc>
              <a:spcBef>
                <a:spcPct val="50000"/>
              </a:spcBef>
              <a:buFont typeface="Wingdings" pitchFamily="2" charset="2"/>
              <a:buNone/>
              <a:defRPr/>
            </a:pPr>
            <a:r>
              <a:rPr lang="tr-TR" sz="1400" b="1"/>
              <a:t>tümünü içeren süreçtir. </a:t>
            </a:r>
          </a:p>
        </p:txBody>
      </p:sp>
      <p:pic>
        <p:nvPicPr>
          <p:cNvPr id="99332" name="Picture 4" descr="MCj04282010000[1]"/>
          <p:cNvPicPr>
            <a:picLocks noChangeAspect="1" noChangeArrowheads="1"/>
          </p:cNvPicPr>
          <p:nvPr/>
        </p:nvPicPr>
        <p:blipFill>
          <a:blip r:embed="rId2"/>
          <a:srcRect/>
          <a:stretch>
            <a:fillRect/>
          </a:stretch>
        </p:blipFill>
        <p:spPr bwMode="auto">
          <a:xfrm>
            <a:off x="4932363" y="1484313"/>
            <a:ext cx="3024187" cy="432117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tr-TR" b="0">
                <a:solidFill>
                  <a:schemeClr val="tx1"/>
                </a:solidFill>
                <a:latin typeface="Tahoma" pitchFamily="34" charset="0"/>
              </a:rPr>
              <a:t>Ticaretin Bileşenleri</a:t>
            </a:r>
            <a:endParaRPr lang="en-US" b="0">
              <a:solidFill>
                <a:schemeClr val="tx1"/>
              </a:solidFill>
              <a:latin typeface="Tahoma" pitchFamily="34" charset="0"/>
            </a:endParaRPr>
          </a:p>
        </p:txBody>
      </p:sp>
      <p:sp>
        <p:nvSpPr>
          <p:cNvPr id="29699" name="AutoShape 3"/>
          <p:cNvSpPr>
            <a:spLocks noChangeArrowheads="1"/>
          </p:cNvSpPr>
          <p:nvPr/>
        </p:nvSpPr>
        <p:spPr bwMode="auto">
          <a:xfrm>
            <a:off x="1676400" y="3167063"/>
            <a:ext cx="2498725" cy="1620837"/>
          </a:xfrm>
          <a:prstGeom prst="parallelogram">
            <a:avLst>
              <a:gd name="adj" fmla="val 20948"/>
            </a:avLst>
          </a:prstGeom>
          <a:solidFill>
            <a:schemeClr val="hlink"/>
          </a:solidFill>
          <a:ln w="9525">
            <a:solidFill>
              <a:schemeClr val="tx1"/>
            </a:solidFill>
            <a:miter lim="800000"/>
            <a:headEnd/>
            <a:tailEnd/>
          </a:ln>
        </p:spPr>
        <p:txBody>
          <a:bodyPr wrap="none" anchor="ctr"/>
          <a:lstStyle/>
          <a:p>
            <a:endParaRPr lang="tr-TR"/>
          </a:p>
        </p:txBody>
      </p:sp>
      <p:sp>
        <p:nvSpPr>
          <p:cNvPr id="29700" name="AutoShape 4"/>
          <p:cNvSpPr>
            <a:spLocks noChangeArrowheads="1"/>
          </p:cNvSpPr>
          <p:nvPr/>
        </p:nvSpPr>
        <p:spPr bwMode="auto">
          <a:xfrm>
            <a:off x="5173663" y="3167063"/>
            <a:ext cx="2598737" cy="1620837"/>
          </a:xfrm>
          <a:prstGeom prst="parallelogram">
            <a:avLst>
              <a:gd name="adj" fmla="val 21786"/>
            </a:avLst>
          </a:prstGeom>
          <a:solidFill>
            <a:srgbClr val="9900CC"/>
          </a:solidFill>
          <a:ln w="9525">
            <a:solidFill>
              <a:schemeClr val="tx1"/>
            </a:solidFill>
            <a:miter lim="800000"/>
            <a:headEnd/>
            <a:tailEnd/>
          </a:ln>
        </p:spPr>
        <p:txBody>
          <a:bodyPr wrap="none" anchor="ctr"/>
          <a:lstStyle/>
          <a:p>
            <a:endParaRPr lang="tr-TR"/>
          </a:p>
        </p:txBody>
      </p:sp>
      <p:sp>
        <p:nvSpPr>
          <p:cNvPr id="66565" name="Rectangle 5"/>
          <p:cNvSpPr>
            <a:spLocks noChangeArrowheads="1"/>
          </p:cNvSpPr>
          <p:nvPr/>
        </p:nvSpPr>
        <p:spPr bwMode="auto">
          <a:xfrm>
            <a:off x="3303588" y="2590800"/>
            <a:ext cx="2897187" cy="2743200"/>
          </a:xfrm>
          <a:prstGeom prst="rect">
            <a:avLst/>
          </a:prstGeom>
          <a:solidFill>
            <a:schemeClr val="accent1">
              <a:alpha val="50195"/>
            </a:schemeClr>
          </a:solidFill>
          <a:ln w="9525">
            <a:solidFill>
              <a:schemeClr val="tx1"/>
            </a:solidFill>
            <a:miter lim="800000"/>
            <a:headEnd/>
            <a:tailEnd/>
          </a:ln>
        </p:spPr>
        <p:txBody>
          <a:bodyPr wrap="none" anchor="ctr"/>
          <a:lstStyle/>
          <a:p>
            <a:endParaRPr lang="tr-TR"/>
          </a:p>
        </p:txBody>
      </p:sp>
      <p:grpSp>
        <p:nvGrpSpPr>
          <p:cNvPr id="2" name="Group 6"/>
          <p:cNvGrpSpPr>
            <a:grpSpLocks/>
          </p:cNvGrpSpPr>
          <p:nvPr/>
        </p:nvGrpSpPr>
        <p:grpSpPr bwMode="auto">
          <a:xfrm>
            <a:off x="3475038" y="3230563"/>
            <a:ext cx="2613025" cy="427037"/>
            <a:chOff x="2189" y="2035"/>
            <a:chExt cx="1646" cy="269"/>
          </a:xfrm>
        </p:grpSpPr>
        <p:sp>
          <p:nvSpPr>
            <p:cNvPr id="29713" name="Text Box 7"/>
            <p:cNvSpPr txBox="1">
              <a:spLocks noChangeArrowheads="1"/>
            </p:cNvSpPr>
            <p:nvPr/>
          </p:nvSpPr>
          <p:spPr bwMode="auto">
            <a:xfrm>
              <a:off x="2544" y="2035"/>
              <a:ext cx="1056" cy="269"/>
            </a:xfrm>
            <a:prstGeom prst="rect">
              <a:avLst/>
            </a:prstGeom>
            <a:noFill/>
            <a:ln w="9525">
              <a:noFill/>
              <a:miter lim="800000"/>
              <a:headEnd/>
              <a:tailEnd/>
            </a:ln>
          </p:spPr>
          <p:txBody>
            <a:bodyPr>
              <a:spAutoFit/>
            </a:bodyPr>
            <a:lstStyle/>
            <a:p>
              <a:pPr>
                <a:spcBef>
                  <a:spcPct val="50000"/>
                </a:spcBef>
              </a:pPr>
              <a:r>
                <a:rPr lang="tr-TR" sz="2200" b="1">
                  <a:solidFill>
                    <a:srgbClr val="FF0000"/>
                  </a:solidFill>
                  <a:latin typeface="Arial Narrow" pitchFamily="34" charset="0"/>
                </a:rPr>
                <a:t>BİLGİ AKIŞI</a:t>
              </a:r>
              <a:endParaRPr lang="en-US" sz="2200" b="1">
                <a:solidFill>
                  <a:srgbClr val="FF0000"/>
                </a:solidFill>
                <a:latin typeface="Arial Narrow" pitchFamily="34" charset="0"/>
              </a:endParaRPr>
            </a:p>
          </p:txBody>
        </p:sp>
        <p:sp>
          <p:nvSpPr>
            <p:cNvPr id="29714" name="Line 8"/>
            <p:cNvSpPr>
              <a:spLocks noChangeShapeType="1"/>
            </p:cNvSpPr>
            <p:nvPr/>
          </p:nvSpPr>
          <p:spPr bwMode="auto">
            <a:xfrm flipH="1">
              <a:off x="2189" y="2158"/>
              <a:ext cx="377" cy="0"/>
            </a:xfrm>
            <a:prstGeom prst="line">
              <a:avLst/>
            </a:prstGeom>
            <a:noFill/>
            <a:ln w="38100">
              <a:solidFill>
                <a:schemeClr val="bg1"/>
              </a:solidFill>
              <a:round/>
              <a:headEnd/>
              <a:tailEnd type="triangle" w="med" len="med"/>
            </a:ln>
          </p:spPr>
          <p:txBody>
            <a:bodyPr/>
            <a:lstStyle/>
            <a:p>
              <a:endParaRPr lang="tr-TR"/>
            </a:p>
          </p:txBody>
        </p:sp>
        <p:sp>
          <p:nvSpPr>
            <p:cNvPr id="29715" name="Line 9"/>
            <p:cNvSpPr>
              <a:spLocks noChangeShapeType="1"/>
            </p:cNvSpPr>
            <p:nvPr/>
          </p:nvSpPr>
          <p:spPr bwMode="auto">
            <a:xfrm flipH="1">
              <a:off x="3457" y="2152"/>
              <a:ext cx="378" cy="0"/>
            </a:xfrm>
            <a:prstGeom prst="line">
              <a:avLst/>
            </a:prstGeom>
            <a:noFill/>
            <a:ln w="38100">
              <a:solidFill>
                <a:schemeClr val="bg1"/>
              </a:solidFill>
              <a:round/>
              <a:headEnd type="triangle" w="med" len="med"/>
              <a:tailEnd/>
            </a:ln>
          </p:spPr>
          <p:txBody>
            <a:bodyPr/>
            <a:lstStyle/>
            <a:p>
              <a:endParaRPr lang="tr-TR"/>
            </a:p>
          </p:txBody>
        </p:sp>
      </p:grpSp>
      <p:grpSp>
        <p:nvGrpSpPr>
          <p:cNvPr id="3" name="Group 10"/>
          <p:cNvGrpSpPr>
            <a:grpSpLocks/>
          </p:cNvGrpSpPr>
          <p:nvPr/>
        </p:nvGrpSpPr>
        <p:grpSpPr bwMode="auto">
          <a:xfrm>
            <a:off x="3489325" y="3700463"/>
            <a:ext cx="2595563" cy="427037"/>
            <a:chOff x="2198" y="2331"/>
            <a:chExt cx="1635" cy="269"/>
          </a:xfrm>
        </p:grpSpPr>
        <p:sp>
          <p:nvSpPr>
            <p:cNvPr id="29710" name="Text Box 11"/>
            <p:cNvSpPr txBox="1">
              <a:spLocks noChangeArrowheads="1"/>
            </p:cNvSpPr>
            <p:nvPr/>
          </p:nvSpPr>
          <p:spPr bwMode="auto">
            <a:xfrm>
              <a:off x="2551" y="2331"/>
              <a:ext cx="945" cy="269"/>
            </a:xfrm>
            <a:prstGeom prst="rect">
              <a:avLst/>
            </a:prstGeom>
            <a:noFill/>
            <a:ln w="9525">
              <a:noFill/>
              <a:miter lim="800000"/>
              <a:headEnd/>
              <a:tailEnd/>
            </a:ln>
          </p:spPr>
          <p:txBody>
            <a:bodyPr>
              <a:spAutoFit/>
            </a:bodyPr>
            <a:lstStyle/>
            <a:p>
              <a:pPr>
                <a:spcBef>
                  <a:spcPct val="50000"/>
                </a:spcBef>
              </a:pPr>
              <a:r>
                <a:rPr lang="tr-TR" sz="2200" b="1">
                  <a:solidFill>
                    <a:srgbClr val="FF9900"/>
                  </a:solidFill>
                  <a:latin typeface="Arial Narrow" pitchFamily="34" charset="0"/>
                </a:rPr>
                <a:t>MAL AKIŞI</a:t>
              </a:r>
              <a:endParaRPr lang="en-US" sz="2200" b="1">
                <a:solidFill>
                  <a:srgbClr val="FF9900"/>
                </a:solidFill>
                <a:latin typeface="Arial Narrow" pitchFamily="34" charset="0"/>
              </a:endParaRPr>
            </a:p>
          </p:txBody>
        </p:sp>
        <p:sp>
          <p:nvSpPr>
            <p:cNvPr id="29711" name="Line 12"/>
            <p:cNvSpPr>
              <a:spLocks noChangeShapeType="1"/>
            </p:cNvSpPr>
            <p:nvPr/>
          </p:nvSpPr>
          <p:spPr bwMode="auto">
            <a:xfrm flipH="1">
              <a:off x="2198" y="2453"/>
              <a:ext cx="377" cy="0"/>
            </a:xfrm>
            <a:prstGeom prst="line">
              <a:avLst/>
            </a:prstGeom>
            <a:noFill/>
            <a:ln w="38100">
              <a:solidFill>
                <a:schemeClr val="bg1"/>
              </a:solidFill>
              <a:round/>
              <a:headEnd type="triangle" w="med" len="med"/>
              <a:tailEnd/>
            </a:ln>
          </p:spPr>
          <p:txBody>
            <a:bodyPr/>
            <a:lstStyle/>
            <a:p>
              <a:endParaRPr lang="tr-TR"/>
            </a:p>
          </p:txBody>
        </p:sp>
        <p:sp>
          <p:nvSpPr>
            <p:cNvPr id="29712" name="Line 13"/>
            <p:cNvSpPr>
              <a:spLocks noChangeShapeType="1"/>
            </p:cNvSpPr>
            <p:nvPr/>
          </p:nvSpPr>
          <p:spPr bwMode="auto">
            <a:xfrm flipH="1">
              <a:off x="3456" y="2449"/>
              <a:ext cx="377" cy="0"/>
            </a:xfrm>
            <a:prstGeom prst="line">
              <a:avLst/>
            </a:prstGeom>
            <a:noFill/>
            <a:ln w="38100">
              <a:solidFill>
                <a:schemeClr val="bg1"/>
              </a:solidFill>
              <a:round/>
              <a:headEnd type="triangle" w="med" len="med"/>
              <a:tailEnd/>
            </a:ln>
          </p:spPr>
          <p:txBody>
            <a:bodyPr/>
            <a:lstStyle/>
            <a:p>
              <a:endParaRPr lang="tr-TR"/>
            </a:p>
          </p:txBody>
        </p:sp>
      </p:grpSp>
      <p:grpSp>
        <p:nvGrpSpPr>
          <p:cNvPr id="4" name="Group 14"/>
          <p:cNvGrpSpPr>
            <a:grpSpLocks/>
          </p:cNvGrpSpPr>
          <p:nvPr/>
        </p:nvGrpSpPr>
        <p:grpSpPr bwMode="auto">
          <a:xfrm>
            <a:off x="3348038" y="4076700"/>
            <a:ext cx="2555875" cy="427038"/>
            <a:chOff x="2193" y="2645"/>
            <a:chExt cx="1610" cy="269"/>
          </a:xfrm>
        </p:grpSpPr>
        <p:sp>
          <p:nvSpPr>
            <p:cNvPr id="29707" name="Text Box 15"/>
            <p:cNvSpPr txBox="1">
              <a:spLocks noChangeArrowheads="1"/>
            </p:cNvSpPr>
            <p:nvPr/>
          </p:nvSpPr>
          <p:spPr bwMode="auto">
            <a:xfrm>
              <a:off x="2535" y="2645"/>
              <a:ext cx="1027" cy="269"/>
            </a:xfrm>
            <a:prstGeom prst="rect">
              <a:avLst/>
            </a:prstGeom>
            <a:noFill/>
            <a:ln w="9525">
              <a:noFill/>
              <a:miter lim="800000"/>
              <a:headEnd/>
              <a:tailEnd/>
            </a:ln>
          </p:spPr>
          <p:txBody>
            <a:bodyPr>
              <a:spAutoFit/>
            </a:bodyPr>
            <a:lstStyle/>
            <a:p>
              <a:pPr>
                <a:spcBef>
                  <a:spcPct val="50000"/>
                </a:spcBef>
              </a:pPr>
              <a:r>
                <a:rPr lang="tr-TR" sz="2200" b="1">
                  <a:solidFill>
                    <a:schemeClr val="accent2"/>
                  </a:solidFill>
                  <a:latin typeface="Arial Narrow" pitchFamily="34" charset="0"/>
                </a:rPr>
                <a:t>PARA AKIŞI</a:t>
              </a:r>
              <a:endParaRPr lang="en-US" sz="2200" b="1">
                <a:solidFill>
                  <a:schemeClr val="accent2"/>
                </a:solidFill>
                <a:latin typeface="Arial Narrow" pitchFamily="34" charset="0"/>
              </a:endParaRPr>
            </a:p>
          </p:txBody>
        </p:sp>
        <p:sp>
          <p:nvSpPr>
            <p:cNvPr id="29708" name="Line 16"/>
            <p:cNvSpPr>
              <a:spLocks noChangeShapeType="1"/>
            </p:cNvSpPr>
            <p:nvPr/>
          </p:nvSpPr>
          <p:spPr bwMode="auto">
            <a:xfrm flipH="1">
              <a:off x="2193" y="2777"/>
              <a:ext cx="378" cy="0"/>
            </a:xfrm>
            <a:prstGeom prst="line">
              <a:avLst/>
            </a:prstGeom>
            <a:noFill/>
            <a:ln w="38100">
              <a:solidFill>
                <a:schemeClr val="bg1"/>
              </a:solidFill>
              <a:round/>
              <a:headEnd/>
              <a:tailEnd type="triangle" w="med" len="med"/>
            </a:ln>
          </p:spPr>
          <p:txBody>
            <a:bodyPr/>
            <a:lstStyle/>
            <a:p>
              <a:endParaRPr lang="tr-TR"/>
            </a:p>
          </p:txBody>
        </p:sp>
        <p:sp>
          <p:nvSpPr>
            <p:cNvPr id="29709" name="Line 17"/>
            <p:cNvSpPr>
              <a:spLocks noChangeShapeType="1"/>
            </p:cNvSpPr>
            <p:nvPr/>
          </p:nvSpPr>
          <p:spPr bwMode="auto">
            <a:xfrm flipH="1">
              <a:off x="3426" y="2773"/>
              <a:ext cx="377" cy="0"/>
            </a:xfrm>
            <a:prstGeom prst="line">
              <a:avLst/>
            </a:prstGeom>
            <a:noFill/>
            <a:ln w="38100">
              <a:solidFill>
                <a:schemeClr val="bg1"/>
              </a:solidFill>
              <a:round/>
              <a:headEnd/>
              <a:tailEnd type="triangle" w="med" len="med"/>
            </a:ln>
          </p:spPr>
          <p:txBody>
            <a:bodyPr/>
            <a:lstStyle/>
            <a:p>
              <a:endParaRPr lang="tr-TR"/>
            </a:p>
          </p:txBody>
        </p:sp>
      </p:grpSp>
      <p:sp>
        <p:nvSpPr>
          <p:cNvPr id="29705" name="Text Box 18"/>
          <p:cNvSpPr txBox="1">
            <a:spLocks noChangeArrowheads="1"/>
          </p:cNvSpPr>
          <p:nvPr/>
        </p:nvSpPr>
        <p:spPr bwMode="auto">
          <a:xfrm>
            <a:off x="1963738" y="3713163"/>
            <a:ext cx="1400175" cy="519112"/>
          </a:xfrm>
          <a:prstGeom prst="rect">
            <a:avLst/>
          </a:prstGeom>
          <a:noFill/>
          <a:ln w="9525">
            <a:noFill/>
            <a:miter lim="800000"/>
            <a:headEnd/>
            <a:tailEnd/>
          </a:ln>
        </p:spPr>
        <p:txBody>
          <a:bodyPr>
            <a:spAutoFit/>
          </a:bodyPr>
          <a:lstStyle/>
          <a:p>
            <a:pPr>
              <a:spcBef>
                <a:spcPct val="50000"/>
              </a:spcBef>
            </a:pPr>
            <a:r>
              <a:rPr lang="tr-TR" sz="2800" b="1">
                <a:latin typeface="Arial" charset="0"/>
              </a:rPr>
              <a:t>SATICI</a:t>
            </a:r>
            <a:endParaRPr lang="en-US" sz="2800" b="1">
              <a:latin typeface="Arial" charset="0"/>
            </a:endParaRPr>
          </a:p>
        </p:txBody>
      </p:sp>
      <p:sp>
        <p:nvSpPr>
          <p:cNvPr id="29706" name="Text Box 19"/>
          <p:cNvSpPr txBox="1">
            <a:spLocks noChangeArrowheads="1"/>
          </p:cNvSpPr>
          <p:nvPr/>
        </p:nvSpPr>
        <p:spPr bwMode="auto">
          <a:xfrm>
            <a:off x="6302375" y="3713163"/>
            <a:ext cx="1152525" cy="519112"/>
          </a:xfrm>
          <a:prstGeom prst="rect">
            <a:avLst/>
          </a:prstGeom>
          <a:noFill/>
          <a:ln w="9525">
            <a:noFill/>
            <a:miter lim="800000"/>
            <a:headEnd/>
            <a:tailEnd/>
          </a:ln>
        </p:spPr>
        <p:txBody>
          <a:bodyPr>
            <a:spAutoFit/>
          </a:bodyPr>
          <a:lstStyle/>
          <a:p>
            <a:pPr>
              <a:spcBef>
                <a:spcPct val="50000"/>
              </a:spcBef>
            </a:pPr>
            <a:r>
              <a:rPr lang="tr-TR" sz="2800" b="1">
                <a:solidFill>
                  <a:schemeClr val="bg1"/>
                </a:solidFill>
                <a:latin typeface="Arial" charset="0"/>
              </a:rPr>
              <a:t>ALICI</a:t>
            </a:r>
            <a:endParaRPr lang="en-US" sz="2800" b="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609600"/>
            <a:ext cx="8062913" cy="1143000"/>
          </a:xfrm>
        </p:spPr>
        <p:txBody>
          <a:bodyPr/>
          <a:lstStyle/>
          <a:p>
            <a:pPr>
              <a:defRPr/>
            </a:pPr>
            <a:r>
              <a:rPr lang="tr-TR" sz="4000"/>
              <a:t>YEŞİL PAZARLAMA (2)</a:t>
            </a:r>
          </a:p>
        </p:txBody>
      </p:sp>
      <p:sp>
        <p:nvSpPr>
          <p:cNvPr id="190467" name="Rectangle 3"/>
          <p:cNvSpPr>
            <a:spLocks noGrp="1" noChangeArrowheads="1"/>
          </p:cNvSpPr>
          <p:nvPr>
            <p:ph type="body" sz="half" idx="1"/>
          </p:nvPr>
        </p:nvSpPr>
        <p:spPr>
          <a:xfrm>
            <a:off x="4211638" y="1700213"/>
            <a:ext cx="4175125" cy="4608512"/>
          </a:xfrm>
        </p:spPr>
        <p:txBody>
          <a:bodyPr/>
          <a:lstStyle/>
          <a:p>
            <a:pPr>
              <a:lnSpc>
                <a:spcPct val="90000"/>
              </a:lnSpc>
              <a:buFontTx/>
              <a:buNone/>
              <a:defRPr/>
            </a:pPr>
            <a:r>
              <a:rPr lang="tr-TR" sz="2800"/>
              <a:t>	</a:t>
            </a:r>
            <a:r>
              <a:rPr lang="tr-TR" sz="2400" b="1" i="1">
                <a:solidFill>
                  <a:schemeClr val="accent1"/>
                </a:solidFill>
              </a:rPr>
              <a:t>Yeşil Pazarlama Anlayışının Aşamaları</a:t>
            </a:r>
          </a:p>
          <a:p>
            <a:pPr>
              <a:lnSpc>
                <a:spcPct val="90000"/>
              </a:lnSpc>
              <a:buFont typeface="Wingdings" pitchFamily="2" charset="2"/>
              <a:buChar char="v"/>
              <a:defRPr/>
            </a:pPr>
            <a:r>
              <a:rPr lang="tr-TR" sz="2400" b="1"/>
              <a:t>Çevreci tüketiciler için yeşil ürünler tasarlamak,</a:t>
            </a:r>
          </a:p>
          <a:p>
            <a:pPr>
              <a:lnSpc>
                <a:spcPct val="90000"/>
              </a:lnSpc>
              <a:buFont typeface="Wingdings" pitchFamily="2" charset="2"/>
              <a:buChar char="v"/>
              <a:defRPr/>
            </a:pPr>
            <a:r>
              <a:rPr lang="tr-TR" sz="2400" b="1"/>
              <a:t>Yeşil stratejiler geliştirmek,</a:t>
            </a:r>
          </a:p>
          <a:p>
            <a:pPr>
              <a:lnSpc>
                <a:spcPct val="90000"/>
              </a:lnSpc>
              <a:buFont typeface="Wingdings" pitchFamily="2" charset="2"/>
              <a:buChar char="v"/>
              <a:defRPr/>
            </a:pPr>
            <a:r>
              <a:rPr lang="tr-TR" sz="2400" b="1"/>
              <a:t>Yeşil olmayan yani çevre dostu olmayan ürünlerin üretimi durdurularak sadece yeşil ürünler üretmek,</a:t>
            </a:r>
          </a:p>
          <a:p>
            <a:pPr>
              <a:lnSpc>
                <a:spcPct val="90000"/>
              </a:lnSpc>
              <a:buFont typeface="Wingdings" pitchFamily="2" charset="2"/>
              <a:buChar char="v"/>
              <a:defRPr/>
            </a:pPr>
            <a:r>
              <a:rPr lang="tr-TR" sz="2400" b="1"/>
              <a:t>Sosyal sorumluluk bilincine ulaşmak.</a:t>
            </a:r>
          </a:p>
        </p:txBody>
      </p:sp>
      <p:pic>
        <p:nvPicPr>
          <p:cNvPr id="100356" name="Picture 4" descr="MCj02874720000[1]"/>
          <p:cNvPicPr>
            <a:picLocks noChangeAspect="1" noChangeArrowheads="1"/>
          </p:cNvPicPr>
          <p:nvPr/>
        </p:nvPicPr>
        <p:blipFill>
          <a:blip r:embed="rId2"/>
          <a:srcRect/>
          <a:stretch>
            <a:fillRect/>
          </a:stretch>
        </p:blipFill>
        <p:spPr bwMode="auto">
          <a:xfrm>
            <a:off x="971550" y="1773238"/>
            <a:ext cx="3000375" cy="4249737"/>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95288" y="609600"/>
            <a:ext cx="8424862" cy="1143000"/>
          </a:xfrm>
        </p:spPr>
        <p:txBody>
          <a:bodyPr/>
          <a:lstStyle/>
          <a:p>
            <a:pPr>
              <a:defRPr/>
            </a:pPr>
            <a:r>
              <a:rPr lang="tr-TR"/>
              <a:t>TELE PAZARLAMA (1) </a:t>
            </a:r>
          </a:p>
        </p:txBody>
      </p:sp>
      <p:sp>
        <p:nvSpPr>
          <p:cNvPr id="191491" name="Rectangle 3"/>
          <p:cNvSpPr>
            <a:spLocks noGrp="1" noChangeArrowheads="1"/>
          </p:cNvSpPr>
          <p:nvPr>
            <p:ph type="body" sz="half" idx="1"/>
          </p:nvPr>
        </p:nvSpPr>
        <p:spPr>
          <a:xfrm>
            <a:off x="827088" y="1700213"/>
            <a:ext cx="3889375" cy="4249737"/>
          </a:xfrm>
        </p:spPr>
        <p:txBody>
          <a:bodyPr/>
          <a:lstStyle/>
          <a:p>
            <a:pPr marL="0" indent="0">
              <a:spcBef>
                <a:spcPct val="50000"/>
              </a:spcBef>
              <a:buFont typeface="Wingdings" pitchFamily="2" charset="2"/>
              <a:buNone/>
              <a:defRPr/>
            </a:pPr>
            <a:r>
              <a:rPr lang="tr-TR" sz="2400" b="1"/>
              <a:t>Potansiyel müşterileri çekmek, mevcut müşterilere satış yapmak, sipariş almak ve sorulan soruları yanıtlamak gibi hizmetleri yerine getirmek amacıyla telefon ve çağrı merkezlerinin kullanılmasını içeren çabalardır.</a:t>
            </a:r>
          </a:p>
        </p:txBody>
      </p:sp>
      <p:pic>
        <p:nvPicPr>
          <p:cNvPr id="101380" name="Picture 4" descr="MPj04117300000[1]"/>
          <p:cNvPicPr>
            <a:picLocks noChangeAspect="1" noChangeArrowheads="1"/>
          </p:cNvPicPr>
          <p:nvPr/>
        </p:nvPicPr>
        <p:blipFill>
          <a:blip r:embed="rId2"/>
          <a:srcRect/>
          <a:stretch>
            <a:fillRect/>
          </a:stretch>
        </p:blipFill>
        <p:spPr bwMode="auto">
          <a:xfrm>
            <a:off x="4787900" y="1773238"/>
            <a:ext cx="3313113" cy="3744912"/>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8062913" cy="1143000"/>
          </a:xfrm>
        </p:spPr>
        <p:txBody>
          <a:bodyPr/>
          <a:lstStyle/>
          <a:p>
            <a:pPr>
              <a:defRPr/>
            </a:pPr>
            <a:r>
              <a:rPr lang="tr-TR"/>
              <a:t>TELE PAZARLAMA(2)</a:t>
            </a:r>
          </a:p>
        </p:txBody>
      </p:sp>
      <p:sp>
        <p:nvSpPr>
          <p:cNvPr id="192515" name="Rectangle 3"/>
          <p:cNvSpPr>
            <a:spLocks noGrp="1" noChangeArrowheads="1"/>
          </p:cNvSpPr>
          <p:nvPr>
            <p:ph type="body" sz="half" idx="1"/>
          </p:nvPr>
        </p:nvSpPr>
        <p:spPr>
          <a:xfrm>
            <a:off x="4500563" y="1773238"/>
            <a:ext cx="3673475" cy="4032250"/>
          </a:xfrm>
        </p:spPr>
        <p:txBody>
          <a:bodyPr/>
          <a:lstStyle/>
          <a:p>
            <a:pPr>
              <a:buFontTx/>
              <a:buNone/>
              <a:defRPr/>
            </a:pPr>
            <a:r>
              <a:rPr lang="tr-TR" sz="2800"/>
              <a:t>	</a:t>
            </a:r>
            <a:r>
              <a:rPr lang="tr-TR" sz="2400" b="1" i="1">
                <a:solidFill>
                  <a:schemeClr val="accent1"/>
                </a:solidFill>
              </a:rPr>
              <a:t>Tele Pazarlama Çeşitleri</a:t>
            </a:r>
          </a:p>
          <a:p>
            <a:pPr>
              <a:buFont typeface="Wingdings" pitchFamily="2" charset="2"/>
              <a:buChar char="v"/>
              <a:defRPr/>
            </a:pPr>
            <a:r>
              <a:rPr lang="tr-TR" sz="2400" b="1"/>
              <a:t>Tele Satış </a:t>
            </a:r>
          </a:p>
          <a:p>
            <a:pPr>
              <a:buFont typeface="Wingdings" pitchFamily="2" charset="2"/>
              <a:buChar char="v"/>
              <a:defRPr/>
            </a:pPr>
            <a:endParaRPr lang="tr-TR" sz="2400" b="1"/>
          </a:p>
          <a:p>
            <a:pPr>
              <a:buFont typeface="Wingdings" pitchFamily="2" charset="2"/>
              <a:buChar char="v"/>
              <a:defRPr/>
            </a:pPr>
            <a:r>
              <a:rPr lang="tr-TR" sz="2400" b="1"/>
              <a:t>Tele İlişki</a:t>
            </a:r>
          </a:p>
          <a:p>
            <a:pPr>
              <a:buFont typeface="Wingdings" pitchFamily="2" charset="2"/>
              <a:buChar char="v"/>
              <a:defRPr/>
            </a:pPr>
            <a:endParaRPr lang="tr-TR" sz="2400" b="1"/>
          </a:p>
          <a:p>
            <a:pPr>
              <a:buFont typeface="Wingdings" pitchFamily="2" charset="2"/>
              <a:buChar char="v"/>
              <a:defRPr/>
            </a:pPr>
            <a:r>
              <a:rPr lang="tr-TR" sz="2400" b="1"/>
              <a:t>Tele İletişim</a:t>
            </a:r>
          </a:p>
          <a:p>
            <a:pPr>
              <a:buFont typeface="Wingdings" pitchFamily="2" charset="2"/>
              <a:buChar char="v"/>
              <a:defRPr/>
            </a:pPr>
            <a:endParaRPr lang="tr-TR" sz="2400" b="1"/>
          </a:p>
          <a:p>
            <a:pPr>
              <a:buFont typeface="Wingdings" pitchFamily="2" charset="2"/>
              <a:buChar char="v"/>
              <a:defRPr/>
            </a:pPr>
            <a:r>
              <a:rPr lang="tr-TR" sz="2400" b="1"/>
              <a:t>Müşteri Hizmetleri ve Teknik Destek</a:t>
            </a:r>
          </a:p>
        </p:txBody>
      </p:sp>
      <p:pic>
        <p:nvPicPr>
          <p:cNvPr id="102404" name="Picture 4" descr="MPj04101210000[1]"/>
          <p:cNvPicPr>
            <a:picLocks noChangeAspect="1" noChangeArrowheads="1"/>
          </p:cNvPicPr>
          <p:nvPr/>
        </p:nvPicPr>
        <p:blipFill>
          <a:blip r:embed="rId2"/>
          <a:srcRect/>
          <a:stretch>
            <a:fillRect/>
          </a:stretch>
        </p:blipFill>
        <p:spPr bwMode="auto">
          <a:xfrm>
            <a:off x="827088" y="1844675"/>
            <a:ext cx="3455987" cy="3889375"/>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a:t>ÖDEV</a:t>
            </a:r>
          </a:p>
        </p:txBody>
      </p:sp>
      <p:sp>
        <p:nvSpPr>
          <p:cNvPr id="3" name="2 İçerik Yer Tutucusu"/>
          <p:cNvSpPr>
            <a:spLocks noGrp="1"/>
          </p:cNvSpPr>
          <p:nvPr>
            <p:ph idx="1"/>
          </p:nvPr>
        </p:nvSpPr>
        <p:spPr/>
        <p:txBody>
          <a:bodyPr/>
          <a:lstStyle/>
          <a:p>
            <a:pPr eaLnBrk="1" hangingPunct="1">
              <a:buFont typeface="Wingdings" pitchFamily="2" charset="2"/>
              <a:buNone/>
              <a:defRPr/>
            </a:pPr>
            <a:r>
              <a:rPr lang="tr-TR" dirty="0"/>
              <a:t>	Çevrenizde bilişim teknolojileri kullanılarak geliştirilmiş  e-uygulamaları araştırıp nihai tüketiciyi, vatandaşı, kurumları ilgilendiren, fayda sağlayan uygulamalar neler?</a:t>
            </a:r>
          </a:p>
          <a:p>
            <a:pPr eaLnBrk="1" hangingPunct="1">
              <a:buFont typeface="Wingdings" pitchFamily="2" charset="2"/>
              <a:buNone/>
              <a:defRPr/>
            </a:pPr>
            <a:endParaRPr lang="tr-TR" dirty="0"/>
          </a:p>
          <a:p>
            <a:pPr eaLnBrk="1" hangingPunct="1">
              <a:buFont typeface="Wingdings" pitchFamily="2" charset="2"/>
              <a:buNone/>
              <a:defRPr/>
            </a:pPr>
            <a:r>
              <a:rPr lang="tr-TR" dirty="0"/>
              <a:t>    Örnek: e-devlet, e-belediye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tr-TR" b="0">
                <a:solidFill>
                  <a:schemeClr val="tx1"/>
                </a:solidFill>
                <a:latin typeface="Tahoma" pitchFamily="34" charset="0"/>
              </a:rPr>
              <a:t>Ticaretin Bileşenleri</a:t>
            </a:r>
            <a:endParaRPr lang="en-US" b="0">
              <a:solidFill>
                <a:schemeClr val="tx1"/>
              </a:solidFill>
              <a:latin typeface="Tahoma" pitchFamily="34" charset="0"/>
            </a:endParaRPr>
          </a:p>
        </p:txBody>
      </p:sp>
      <p:sp>
        <p:nvSpPr>
          <p:cNvPr id="30723" name="AutoShape 3"/>
          <p:cNvSpPr>
            <a:spLocks noChangeArrowheads="1"/>
          </p:cNvSpPr>
          <p:nvPr/>
        </p:nvSpPr>
        <p:spPr bwMode="auto">
          <a:xfrm>
            <a:off x="4843463" y="1905000"/>
            <a:ext cx="3348037" cy="1023938"/>
          </a:xfrm>
          <a:prstGeom prst="homePlate">
            <a:avLst>
              <a:gd name="adj" fmla="val 108992"/>
            </a:avLst>
          </a:prstGeom>
          <a:gradFill rotWithShape="0">
            <a:gsLst>
              <a:gs pos="0">
                <a:schemeClr val="hlink"/>
              </a:gs>
              <a:gs pos="100000">
                <a:srgbClr val="FFFFFF"/>
              </a:gs>
            </a:gsLst>
            <a:lin ang="0" scaled="1"/>
          </a:gradFill>
          <a:ln w="12700">
            <a:solidFill>
              <a:schemeClr val="tx1"/>
            </a:solidFill>
            <a:miter lim="800000"/>
            <a:headEnd/>
            <a:tailEnd/>
          </a:ln>
        </p:spPr>
        <p:txBody>
          <a:bodyPr wrap="none" anchor="ctr"/>
          <a:lstStyle/>
          <a:p>
            <a:endParaRPr lang="tr-TR"/>
          </a:p>
        </p:txBody>
      </p:sp>
      <p:sp>
        <p:nvSpPr>
          <p:cNvPr id="30724" name="AutoShape 4"/>
          <p:cNvSpPr>
            <a:spLocks noChangeArrowheads="1"/>
          </p:cNvSpPr>
          <p:nvPr/>
        </p:nvSpPr>
        <p:spPr bwMode="auto">
          <a:xfrm>
            <a:off x="2797175" y="1905000"/>
            <a:ext cx="3070225" cy="1023938"/>
          </a:xfrm>
          <a:prstGeom prst="homePlate">
            <a:avLst>
              <a:gd name="adj" fmla="val 99948"/>
            </a:avLst>
          </a:prstGeom>
          <a:solidFill>
            <a:schemeClr val="folHlink"/>
          </a:solidFill>
          <a:ln w="12700">
            <a:solidFill>
              <a:schemeClr val="tx1"/>
            </a:solidFill>
            <a:miter lim="800000"/>
            <a:headEnd/>
            <a:tailEnd/>
          </a:ln>
        </p:spPr>
        <p:txBody>
          <a:bodyPr wrap="none" anchor="ctr"/>
          <a:lstStyle/>
          <a:p>
            <a:endParaRPr lang="tr-TR"/>
          </a:p>
        </p:txBody>
      </p:sp>
      <p:sp>
        <p:nvSpPr>
          <p:cNvPr id="30725" name="AutoShape 5"/>
          <p:cNvSpPr>
            <a:spLocks noChangeArrowheads="1"/>
          </p:cNvSpPr>
          <p:nvPr/>
        </p:nvSpPr>
        <p:spPr bwMode="auto">
          <a:xfrm>
            <a:off x="1066800" y="1905000"/>
            <a:ext cx="2581275" cy="1023938"/>
          </a:xfrm>
          <a:prstGeom prst="homePlate">
            <a:avLst>
              <a:gd name="adj" fmla="val 84031"/>
            </a:avLst>
          </a:prstGeom>
          <a:solidFill>
            <a:schemeClr val="folHlink"/>
          </a:solidFill>
          <a:ln w="12700">
            <a:solidFill>
              <a:schemeClr val="tx1"/>
            </a:solidFill>
            <a:miter lim="800000"/>
            <a:headEnd/>
            <a:tailEnd/>
          </a:ln>
        </p:spPr>
        <p:txBody>
          <a:bodyPr wrap="none" anchor="ctr"/>
          <a:lstStyle/>
          <a:p>
            <a:endParaRPr lang="tr-TR"/>
          </a:p>
        </p:txBody>
      </p:sp>
      <p:sp>
        <p:nvSpPr>
          <p:cNvPr id="30726" name="Rectangle 6"/>
          <p:cNvSpPr>
            <a:spLocks noChangeArrowheads="1"/>
          </p:cNvSpPr>
          <p:nvPr/>
        </p:nvSpPr>
        <p:spPr bwMode="auto">
          <a:xfrm>
            <a:off x="1289050" y="2178050"/>
            <a:ext cx="2017713" cy="444500"/>
          </a:xfrm>
          <a:prstGeom prst="rect">
            <a:avLst/>
          </a:prstGeom>
          <a:noFill/>
          <a:ln w="9525">
            <a:noFill/>
            <a:miter lim="800000"/>
            <a:headEnd/>
            <a:tailEnd/>
          </a:ln>
        </p:spPr>
        <p:txBody>
          <a:bodyPr wrap="none" lIns="77788" tIns="39688" rIns="77788" bIns="39688">
            <a:spAutoFit/>
          </a:bodyPr>
          <a:lstStyle/>
          <a:p>
            <a:pPr defTabSz="660400" eaLnBrk="0" hangingPunct="0"/>
            <a:r>
              <a:rPr lang="tr-TR" sz="2400" b="1">
                <a:solidFill>
                  <a:schemeClr val="bg2"/>
                </a:solidFill>
                <a:latin typeface="Tahoma" pitchFamily="34" charset="0"/>
              </a:rPr>
              <a:t>Satış Öncesi</a:t>
            </a:r>
            <a:endParaRPr lang="en-US" sz="2400" b="1">
              <a:solidFill>
                <a:schemeClr val="bg2"/>
              </a:solidFill>
              <a:latin typeface="Tahoma" pitchFamily="34" charset="0"/>
            </a:endParaRPr>
          </a:p>
        </p:txBody>
      </p:sp>
      <p:sp>
        <p:nvSpPr>
          <p:cNvPr id="30727" name="Rectangle 7"/>
          <p:cNvSpPr>
            <a:spLocks noChangeArrowheads="1"/>
          </p:cNvSpPr>
          <p:nvPr/>
        </p:nvSpPr>
        <p:spPr bwMode="auto">
          <a:xfrm>
            <a:off x="3819525" y="2178050"/>
            <a:ext cx="1238250" cy="506413"/>
          </a:xfrm>
          <a:prstGeom prst="rect">
            <a:avLst/>
          </a:prstGeom>
          <a:noFill/>
          <a:ln w="9525">
            <a:noFill/>
            <a:miter lim="800000"/>
            <a:headEnd/>
            <a:tailEnd/>
          </a:ln>
        </p:spPr>
        <p:txBody>
          <a:bodyPr wrap="none" lIns="77788" tIns="39688" rIns="77788" bIns="39688">
            <a:spAutoFit/>
          </a:bodyPr>
          <a:lstStyle/>
          <a:p>
            <a:pPr defTabSz="660400" eaLnBrk="0" hangingPunct="0"/>
            <a:r>
              <a:rPr lang="tr-TR" sz="2800" b="1">
                <a:solidFill>
                  <a:schemeClr val="bg2"/>
                </a:solidFill>
                <a:latin typeface="Tahoma" pitchFamily="34" charset="0"/>
              </a:rPr>
              <a:t>SATIŞ</a:t>
            </a:r>
            <a:endParaRPr lang="en-US" sz="2800" b="1">
              <a:solidFill>
                <a:schemeClr val="bg2"/>
              </a:solidFill>
              <a:latin typeface="Tahoma" pitchFamily="34" charset="0"/>
            </a:endParaRPr>
          </a:p>
        </p:txBody>
      </p:sp>
      <p:sp>
        <p:nvSpPr>
          <p:cNvPr id="30728" name="Rectangle 8"/>
          <p:cNvSpPr>
            <a:spLocks noChangeArrowheads="1"/>
          </p:cNvSpPr>
          <p:nvPr/>
        </p:nvSpPr>
        <p:spPr bwMode="auto">
          <a:xfrm>
            <a:off x="5838825" y="2178050"/>
            <a:ext cx="2138363" cy="444500"/>
          </a:xfrm>
          <a:prstGeom prst="rect">
            <a:avLst/>
          </a:prstGeom>
          <a:noFill/>
          <a:ln w="9525">
            <a:noFill/>
            <a:miter lim="800000"/>
            <a:headEnd/>
            <a:tailEnd/>
          </a:ln>
        </p:spPr>
        <p:txBody>
          <a:bodyPr wrap="none" lIns="77788" tIns="39688" rIns="77788" bIns="39688">
            <a:spAutoFit/>
          </a:bodyPr>
          <a:lstStyle/>
          <a:p>
            <a:pPr defTabSz="660400" eaLnBrk="0" hangingPunct="0"/>
            <a:r>
              <a:rPr lang="tr-TR" sz="2400" b="1">
                <a:solidFill>
                  <a:schemeClr val="bg2"/>
                </a:solidFill>
                <a:latin typeface="Tahoma" pitchFamily="34" charset="0"/>
              </a:rPr>
              <a:t>Satış Sonrası</a:t>
            </a:r>
            <a:endParaRPr lang="en-US" sz="2400" b="1">
              <a:solidFill>
                <a:schemeClr val="bg2"/>
              </a:solidFill>
              <a:latin typeface="Tahoma" pitchFamily="34" charset="0"/>
            </a:endParaRPr>
          </a:p>
        </p:txBody>
      </p:sp>
      <p:sp>
        <p:nvSpPr>
          <p:cNvPr id="67593" name="Rectangle 9"/>
          <p:cNvSpPr>
            <a:spLocks noChangeArrowheads="1"/>
          </p:cNvSpPr>
          <p:nvPr/>
        </p:nvSpPr>
        <p:spPr bwMode="auto">
          <a:xfrm>
            <a:off x="1141413" y="3138488"/>
            <a:ext cx="1527175" cy="1177925"/>
          </a:xfrm>
          <a:prstGeom prst="rect">
            <a:avLst/>
          </a:prstGeom>
          <a:noFill/>
          <a:ln w="9525">
            <a:noFill/>
            <a:miter lim="800000"/>
            <a:headEnd/>
            <a:tailEnd/>
          </a:ln>
        </p:spPr>
        <p:txBody>
          <a:bodyPr wrap="none" lIns="77788" tIns="39688" rIns="77788" bIns="39688">
            <a:spAutoFit/>
          </a:bodyPr>
          <a:lstStyle/>
          <a:p>
            <a:pPr defTabSz="660400" eaLnBrk="0" hangingPunct="0">
              <a:buFontTx/>
              <a:buChar char="•"/>
            </a:pPr>
            <a:r>
              <a:rPr lang="tr-TR" b="1">
                <a:solidFill>
                  <a:schemeClr val="tx2"/>
                </a:solidFill>
                <a:latin typeface="Tahoma" pitchFamily="34" charset="0"/>
              </a:rPr>
              <a:t> Reklam</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Pazarlama</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Eğitim</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Bilgi</a:t>
            </a:r>
            <a:endParaRPr lang="en-US" b="1">
              <a:solidFill>
                <a:schemeClr val="tx2"/>
              </a:solidFill>
              <a:latin typeface="Tahoma" pitchFamily="34" charset="0"/>
            </a:endParaRPr>
          </a:p>
        </p:txBody>
      </p:sp>
      <p:sp>
        <p:nvSpPr>
          <p:cNvPr id="67594" name="Rectangle 10"/>
          <p:cNvSpPr>
            <a:spLocks noChangeArrowheads="1"/>
          </p:cNvSpPr>
          <p:nvPr/>
        </p:nvSpPr>
        <p:spPr bwMode="auto">
          <a:xfrm>
            <a:off x="3038475" y="3224213"/>
            <a:ext cx="2339975" cy="903287"/>
          </a:xfrm>
          <a:prstGeom prst="rect">
            <a:avLst/>
          </a:prstGeom>
          <a:noFill/>
          <a:ln w="9525">
            <a:noFill/>
            <a:miter lim="800000"/>
            <a:headEnd/>
            <a:tailEnd/>
          </a:ln>
        </p:spPr>
        <p:txBody>
          <a:bodyPr wrap="none" lIns="77788" tIns="39688" rIns="77788" bIns="39688">
            <a:spAutoFit/>
          </a:bodyPr>
          <a:lstStyle/>
          <a:p>
            <a:pPr defTabSz="660400" eaLnBrk="0" hangingPunct="0">
              <a:buClr>
                <a:srgbClr val="FF0000"/>
              </a:buClr>
              <a:buFont typeface="Wingdings" pitchFamily="2" charset="2"/>
              <a:buChar char="ü"/>
            </a:pPr>
            <a:r>
              <a:rPr lang="tr-TR" b="1">
                <a:solidFill>
                  <a:schemeClr val="tx2"/>
                </a:solidFill>
                <a:latin typeface="Tahoma" pitchFamily="34" charset="0"/>
              </a:rPr>
              <a:t> Ürün Siparişi</a:t>
            </a:r>
            <a:endParaRPr lang="en-US" b="1">
              <a:solidFill>
                <a:schemeClr val="tx2"/>
              </a:solidFill>
              <a:latin typeface="Tahoma" pitchFamily="34" charset="0"/>
            </a:endParaRPr>
          </a:p>
          <a:p>
            <a:pPr defTabSz="660400" eaLnBrk="0" hangingPunct="0">
              <a:buClr>
                <a:srgbClr val="FF0000"/>
              </a:buClr>
              <a:buFont typeface="Wingdings" pitchFamily="2" charset="2"/>
              <a:buChar char="ü"/>
            </a:pPr>
            <a:r>
              <a:rPr lang="tr-TR" b="1">
                <a:solidFill>
                  <a:schemeClr val="tx2"/>
                </a:solidFill>
                <a:latin typeface="Tahoma" pitchFamily="34" charset="0"/>
              </a:rPr>
              <a:t> Ödemenin tahsili</a:t>
            </a:r>
            <a:endParaRPr lang="en-US" b="1">
              <a:solidFill>
                <a:schemeClr val="tx2"/>
              </a:solidFill>
              <a:latin typeface="Tahoma" pitchFamily="34" charset="0"/>
            </a:endParaRPr>
          </a:p>
          <a:p>
            <a:pPr defTabSz="660400" eaLnBrk="0" hangingPunct="0">
              <a:buClr>
                <a:srgbClr val="FF0000"/>
              </a:buClr>
              <a:buFont typeface="Wingdings" pitchFamily="2" charset="2"/>
              <a:buChar char="ü"/>
            </a:pPr>
            <a:r>
              <a:rPr lang="tr-TR" b="1">
                <a:solidFill>
                  <a:schemeClr val="tx2"/>
                </a:solidFill>
                <a:latin typeface="Tahoma" pitchFamily="34" charset="0"/>
              </a:rPr>
              <a:t> Lojistik</a:t>
            </a:r>
            <a:endParaRPr lang="en-US" b="1">
              <a:solidFill>
                <a:schemeClr val="tx2"/>
              </a:solidFill>
              <a:latin typeface="Tahoma" pitchFamily="34" charset="0"/>
            </a:endParaRPr>
          </a:p>
        </p:txBody>
      </p:sp>
      <p:sp>
        <p:nvSpPr>
          <p:cNvPr id="67595" name="Rectangle 11"/>
          <p:cNvSpPr>
            <a:spLocks noChangeArrowheads="1"/>
          </p:cNvSpPr>
          <p:nvPr/>
        </p:nvSpPr>
        <p:spPr bwMode="auto">
          <a:xfrm>
            <a:off x="5800725" y="3136900"/>
            <a:ext cx="3136900" cy="1452563"/>
          </a:xfrm>
          <a:prstGeom prst="rect">
            <a:avLst/>
          </a:prstGeom>
          <a:noFill/>
          <a:ln w="9525">
            <a:noFill/>
            <a:miter lim="800000"/>
            <a:headEnd/>
            <a:tailEnd/>
          </a:ln>
        </p:spPr>
        <p:txBody>
          <a:bodyPr wrap="none" lIns="77788" tIns="39688" rIns="77788" bIns="39688">
            <a:spAutoFit/>
          </a:bodyPr>
          <a:lstStyle/>
          <a:p>
            <a:pPr defTabSz="660400" eaLnBrk="0" hangingPunct="0">
              <a:buFontTx/>
              <a:buChar char="•"/>
            </a:pPr>
            <a:r>
              <a:rPr lang="tr-TR" b="1">
                <a:solidFill>
                  <a:schemeClr val="tx2"/>
                </a:solidFill>
                <a:latin typeface="Tahoma" pitchFamily="34" charset="0"/>
              </a:rPr>
              <a:t> Sipariş Durumu</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Siparişlerin karşılanması</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Mal İadeleri</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Servis</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Müşteri talepleri</a:t>
            </a:r>
            <a:endParaRPr lang="en-US" b="1">
              <a:solidFill>
                <a:schemeClr val="tx2"/>
              </a:solidFill>
              <a:latin typeface="Tahoma" pitchFamily="34" charset="0"/>
            </a:endParaRPr>
          </a:p>
        </p:txBody>
      </p:sp>
      <p:grpSp>
        <p:nvGrpSpPr>
          <p:cNvPr id="2" name="Group 12"/>
          <p:cNvGrpSpPr>
            <a:grpSpLocks/>
          </p:cNvGrpSpPr>
          <p:nvPr/>
        </p:nvGrpSpPr>
        <p:grpSpPr bwMode="auto">
          <a:xfrm>
            <a:off x="457200" y="3886200"/>
            <a:ext cx="7924800" cy="2590800"/>
            <a:chOff x="288" y="2448"/>
            <a:chExt cx="4992" cy="1632"/>
          </a:xfrm>
        </p:grpSpPr>
        <p:sp>
          <p:nvSpPr>
            <p:cNvPr id="30733" name="Rectangle 13"/>
            <p:cNvSpPr>
              <a:spLocks noChangeArrowheads="1"/>
            </p:cNvSpPr>
            <p:nvPr/>
          </p:nvSpPr>
          <p:spPr bwMode="auto">
            <a:xfrm>
              <a:off x="288" y="3072"/>
              <a:ext cx="4992" cy="1008"/>
            </a:xfrm>
            <a:prstGeom prst="rect">
              <a:avLst/>
            </a:prstGeom>
            <a:noFill/>
            <a:ln w="25400">
              <a:solidFill>
                <a:schemeClr val="tx1"/>
              </a:solidFill>
              <a:miter lim="800000"/>
              <a:headEnd/>
              <a:tailEnd/>
            </a:ln>
          </p:spPr>
          <p:txBody>
            <a:bodyPr lIns="92075" tIns="46038" rIns="92075" bIns="46038"/>
            <a:lstStyle/>
            <a:p>
              <a:pPr marL="342900" indent="-342900" algn="ctr">
                <a:spcBef>
                  <a:spcPct val="20000"/>
                </a:spcBef>
                <a:buClr>
                  <a:schemeClr val="hlink"/>
                </a:buClr>
                <a:buSzPct val="110000"/>
                <a:buFont typeface="Wingdings" pitchFamily="2" charset="2"/>
                <a:buNone/>
              </a:pPr>
              <a:r>
                <a:rPr lang="en-US" sz="3200" i="1">
                  <a:solidFill>
                    <a:schemeClr val="tx2"/>
                  </a:solidFill>
                  <a:latin typeface="Tahoma" pitchFamily="34" charset="0"/>
                </a:rPr>
                <a:t>	 </a:t>
              </a:r>
              <a:r>
                <a:rPr lang="tr-TR" sz="2800" b="1">
                  <a:solidFill>
                    <a:srgbClr val="FF3300"/>
                  </a:solidFill>
                  <a:latin typeface="Tahoma" pitchFamily="34" charset="0"/>
                </a:rPr>
                <a:t>Herhangi bir satışın gerçeklenmesi, üç ayrı bileşenin de ayrı ayrı gerçeklenmesine bağlıdır.</a:t>
              </a:r>
              <a:endParaRPr lang="en-US" sz="2800" b="1">
                <a:solidFill>
                  <a:srgbClr val="FF3300"/>
                </a:solidFill>
                <a:latin typeface="Tahoma" pitchFamily="34" charset="0"/>
              </a:endParaRPr>
            </a:p>
          </p:txBody>
        </p:sp>
        <p:sp>
          <p:nvSpPr>
            <p:cNvPr id="30734" name="Line 14"/>
            <p:cNvSpPr>
              <a:spLocks noChangeShapeType="1"/>
            </p:cNvSpPr>
            <p:nvPr/>
          </p:nvSpPr>
          <p:spPr bwMode="auto">
            <a:xfrm flipV="1">
              <a:off x="2592" y="2448"/>
              <a:ext cx="192" cy="576"/>
            </a:xfrm>
            <a:prstGeom prst="line">
              <a:avLst/>
            </a:prstGeom>
            <a:noFill/>
            <a:ln w="38100">
              <a:solidFill>
                <a:schemeClr val="accent2"/>
              </a:solidFill>
              <a:round/>
              <a:headEnd/>
              <a:tailEnd type="triangle" w="med" len="med"/>
            </a:ln>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 calcmode="lin" valueType="num">
                                      <p:cBhvr additive="base">
                                        <p:cTn id="7" dur="500" fill="hold"/>
                                        <p:tgtEl>
                                          <p:spTgt spid="67593"/>
                                        </p:tgtEl>
                                        <p:attrNameLst>
                                          <p:attrName>ppt_x</p:attrName>
                                        </p:attrNameLst>
                                      </p:cBhvr>
                                      <p:tavLst>
                                        <p:tav tm="0">
                                          <p:val>
                                            <p:strVal val="0-#ppt_w/2"/>
                                          </p:val>
                                        </p:tav>
                                        <p:tav tm="100000">
                                          <p:val>
                                            <p:strVal val="#ppt_x"/>
                                          </p:val>
                                        </p:tav>
                                      </p:tavLst>
                                    </p:anim>
                                    <p:anim calcmode="lin" valueType="num">
                                      <p:cBhvr additive="base">
                                        <p:cTn id="8" dur="500" fill="hold"/>
                                        <p:tgtEl>
                                          <p:spTgt spid="675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additive="base">
                                        <p:cTn id="13" dur="500" fill="hold"/>
                                        <p:tgtEl>
                                          <p:spTgt spid="67594"/>
                                        </p:tgtEl>
                                        <p:attrNameLst>
                                          <p:attrName>ppt_x</p:attrName>
                                        </p:attrNameLst>
                                      </p:cBhvr>
                                      <p:tavLst>
                                        <p:tav tm="0">
                                          <p:val>
                                            <p:strVal val="0-#ppt_w/2"/>
                                          </p:val>
                                        </p:tav>
                                        <p:tav tm="100000">
                                          <p:val>
                                            <p:strVal val="#ppt_x"/>
                                          </p:val>
                                        </p:tav>
                                      </p:tavLst>
                                    </p:anim>
                                    <p:anim calcmode="lin" valueType="num">
                                      <p:cBhvr additive="base">
                                        <p:cTn id="14" dur="500" fill="hold"/>
                                        <p:tgtEl>
                                          <p:spTgt spid="675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5"/>
                                        </p:tgtEl>
                                        <p:attrNameLst>
                                          <p:attrName>style.visibility</p:attrName>
                                        </p:attrNameLst>
                                      </p:cBhvr>
                                      <p:to>
                                        <p:strVal val="visible"/>
                                      </p:to>
                                    </p:set>
                                    <p:anim calcmode="lin" valueType="num">
                                      <p:cBhvr additive="base">
                                        <p:cTn id="19" dur="500" fill="hold"/>
                                        <p:tgtEl>
                                          <p:spTgt spid="67595"/>
                                        </p:tgtEl>
                                        <p:attrNameLst>
                                          <p:attrName>ppt_x</p:attrName>
                                        </p:attrNameLst>
                                      </p:cBhvr>
                                      <p:tavLst>
                                        <p:tav tm="0">
                                          <p:val>
                                            <p:strVal val="0-#ppt_w/2"/>
                                          </p:val>
                                        </p:tav>
                                        <p:tav tm="100000">
                                          <p:val>
                                            <p:strVal val="#ppt_x"/>
                                          </p:val>
                                        </p:tav>
                                      </p:tavLst>
                                    </p:anim>
                                    <p:anim calcmode="lin" valueType="num">
                                      <p:cBhvr additive="base">
                                        <p:cTn id="20"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utoUpdateAnimBg="0"/>
      <p:bldP spid="67594" grpId="0" autoUpdateAnimBg="0"/>
      <p:bldP spid="6759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etin kutusu"/>
          <p:cNvSpPr txBox="1">
            <a:spLocks noChangeArrowheads="1"/>
          </p:cNvSpPr>
          <p:nvPr/>
        </p:nvSpPr>
        <p:spPr bwMode="auto">
          <a:xfrm>
            <a:off x="357188" y="1714500"/>
            <a:ext cx="8643937" cy="2463800"/>
          </a:xfrm>
          <a:prstGeom prst="rect">
            <a:avLst/>
          </a:prstGeom>
          <a:noFill/>
          <a:ln w="9525">
            <a:noFill/>
            <a:miter lim="800000"/>
            <a:headEnd/>
            <a:tailEnd/>
          </a:ln>
        </p:spPr>
        <p:txBody>
          <a:bodyPr>
            <a:spAutoFit/>
          </a:bodyPr>
          <a:lstStyle/>
          <a:p>
            <a:pPr>
              <a:lnSpc>
                <a:spcPct val="80000"/>
              </a:lnSpc>
              <a:buFont typeface="Wingdings" pitchFamily="2" charset="2"/>
              <a:buNone/>
            </a:pPr>
            <a:r>
              <a:rPr lang="tr-TR" sz="2400" b="1">
                <a:latin typeface="Calibri" pitchFamily="34" charset="0"/>
              </a:rPr>
              <a:t>İnternetin platform oluşturduğu</a:t>
            </a:r>
            <a:r>
              <a:rPr lang="tr-TR" sz="2400">
                <a:latin typeface="Calibri" pitchFamily="34" charset="0"/>
              </a:rPr>
              <a:t> bilgisayar ağları vasıtasıyla ürün, hizmet ve bilginin,</a:t>
            </a:r>
          </a:p>
          <a:p>
            <a:pPr>
              <a:lnSpc>
                <a:spcPct val="80000"/>
              </a:lnSpc>
              <a:buFont typeface="Wingdings" pitchFamily="2" charset="2"/>
              <a:buNone/>
            </a:pPr>
            <a:endParaRPr lang="tr-TR" sz="2400">
              <a:latin typeface="Calibri" pitchFamily="34" charset="0"/>
            </a:endParaRPr>
          </a:p>
          <a:p>
            <a:pPr>
              <a:lnSpc>
                <a:spcPct val="80000"/>
              </a:lnSpc>
              <a:buFont typeface="Wingdings" pitchFamily="2" charset="2"/>
              <a:buChar char="§"/>
            </a:pPr>
            <a:r>
              <a:rPr lang="tr-TR" sz="2400">
                <a:latin typeface="Calibri" pitchFamily="34" charset="0"/>
              </a:rPr>
              <a:t> Alınıp satılma, </a:t>
            </a:r>
          </a:p>
          <a:p>
            <a:pPr>
              <a:lnSpc>
                <a:spcPct val="80000"/>
              </a:lnSpc>
              <a:buFont typeface="Wingdings" pitchFamily="2" charset="2"/>
              <a:buChar char="§"/>
            </a:pPr>
            <a:r>
              <a:rPr lang="tr-TR" sz="2400">
                <a:latin typeface="Calibri" pitchFamily="34" charset="0"/>
              </a:rPr>
              <a:t> Transfer olma, </a:t>
            </a:r>
          </a:p>
          <a:p>
            <a:pPr>
              <a:lnSpc>
                <a:spcPct val="80000"/>
              </a:lnSpc>
              <a:buFont typeface="Wingdings" pitchFamily="2" charset="2"/>
              <a:buChar char="§"/>
            </a:pPr>
            <a:r>
              <a:rPr lang="tr-TR" sz="2400">
                <a:latin typeface="Calibri" pitchFamily="34" charset="0"/>
              </a:rPr>
              <a:t> Yer değiştirme</a:t>
            </a:r>
          </a:p>
          <a:p>
            <a:pPr>
              <a:lnSpc>
                <a:spcPct val="80000"/>
              </a:lnSpc>
              <a:buFont typeface="Wingdings" pitchFamily="2" charset="2"/>
              <a:buNone/>
            </a:pPr>
            <a:endParaRPr lang="tr-TR" sz="2400">
              <a:latin typeface="Calibri" pitchFamily="34" charset="0"/>
            </a:endParaRPr>
          </a:p>
          <a:p>
            <a:pPr>
              <a:lnSpc>
                <a:spcPct val="80000"/>
              </a:lnSpc>
              <a:buFont typeface="Wingdings" pitchFamily="2" charset="2"/>
              <a:buNone/>
            </a:pPr>
            <a:r>
              <a:rPr lang="tr-TR" sz="2400">
                <a:latin typeface="Calibri" pitchFamily="34" charset="0"/>
              </a:rPr>
              <a:t>süreçlerini kapsayan </a:t>
            </a:r>
            <a:r>
              <a:rPr lang="tr-TR" sz="2400" b="1">
                <a:latin typeface="Calibri" pitchFamily="34" charset="0"/>
              </a:rPr>
              <a:t>gelişmiş bir </a:t>
            </a:r>
            <a:r>
              <a:rPr lang="tr-TR" sz="2400" b="1" u="sng">
                <a:latin typeface="Calibri" pitchFamily="34" charset="0"/>
              </a:rPr>
              <a:t>ticaret modeli</a:t>
            </a:r>
            <a:r>
              <a:rPr lang="tr-TR" sz="2400" b="1">
                <a:latin typeface="Calibri" pitchFamily="34" charset="0"/>
              </a:rPr>
              <a:t>dir</a:t>
            </a:r>
            <a:r>
              <a:rPr lang="tr-TR" sz="2400">
                <a:latin typeface="Calibri"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Dikdörtgen"/>
          <p:cNvSpPr>
            <a:spLocks noChangeArrowheads="1"/>
          </p:cNvSpPr>
          <p:nvPr/>
        </p:nvSpPr>
        <p:spPr bwMode="auto">
          <a:xfrm>
            <a:off x="2700338" y="2781300"/>
            <a:ext cx="3109912" cy="830263"/>
          </a:xfrm>
          <a:prstGeom prst="rect">
            <a:avLst/>
          </a:prstGeom>
          <a:noFill/>
          <a:ln w="9525">
            <a:noFill/>
            <a:miter lim="800000"/>
            <a:headEnd/>
            <a:tailEnd/>
          </a:ln>
        </p:spPr>
        <p:txBody>
          <a:bodyPr wrap="none">
            <a:spAutoFit/>
          </a:bodyPr>
          <a:lstStyle/>
          <a:p>
            <a:r>
              <a:rPr lang="tr-TR" sz="4800">
                <a:latin typeface="Tahoma" pitchFamily="34" charset="0"/>
              </a:rPr>
              <a:t>E-İş nedir?</a:t>
            </a:r>
            <a:endParaRPr lang="tr-TR" sz="4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tr-TR" b="0" dirty="0">
                <a:solidFill>
                  <a:schemeClr val="tx1"/>
                </a:solidFill>
                <a:latin typeface="Tahoma" pitchFamily="34" charset="0"/>
              </a:rPr>
              <a:t>E-İş Kavramı</a:t>
            </a:r>
            <a:endParaRPr lang="en-US" b="0" dirty="0">
              <a:solidFill>
                <a:schemeClr val="tx1"/>
              </a:solidFill>
              <a:latin typeface="Tahoma" pitchFamily="34" charset="0"/>
            </a:endParaRPr>
          </a:p>
        </p:txBody>
      </p:sp>
      <p:graphicFrame>
        <p:nvGraphicFramePr>
          <p:cNvPr id="1026" name="Object 3"/>
          <p:cNvGraphicFramePr>
            <a:graphicFrameLocks noChangeAspect="1"/>
          </p:cNvGraphicFramePr>
          <p:nvPr/>
        </p:nvGraphicFramePr>
        <p:xfrm>
          <a:off x="7010400" y="381000"/>
          <a:ext cx="700088" cy="1143000"/>
        </p:xfrm>
        <a:graphic>
          <a:graphicData uri="http://schemas.openxmlformats.org/presentationml/2006/ole">
            <mc:AlternateContent xmlns:mc="http://schemas.openxmlformats.org/markup-compatibility/2006">
              <mc:Choice xmlns:v="urn:schemas-microsoft-com:vml" Requires="v">
                <p:oleObj name="Clip" r:id="rId3" imgW="1857600" imgH="3995640" progId="">
                  <p:embed/>
                </p:oleObj>
              </mc:Choice>
              <mc:Fallback>
                <p:oleObj name="Clip" r:id="rId3" imgW="1857600" imgH="39956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1000"/>
                        <a:ext cx="700088" cy="11430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FF00"/>
                            </a:solidFill>
                            <a:miter lim="800000"/>
                            <a:headEnd/>
                            <a:tailEnd/>
                          </a14:hiddenLine>
                        </a:ext>
                      </a:extLst>
                    </p:spPr>
                  </p:pic>
                </p:oleObj>
              </mc:Fallback>
            </mc:AlternateContent>
          </a:graphicData>
        </a:graphic>
      </p:graphicFrame>
      <p:graphicFrame>
        <p:nvGraphicFramePr>
          <p:cNvPr id="1027" name="Object 4"/>
          <p:cNvGraphicFramePr>
            <a:graphicFrameLocks noChangeAspect="1"/>
          </p:cNvGraphicFramePr>
          <p:nvPr/>
        </p:nvGraphicFramePr>
        <p:xfrm>
          <a:off x="2438400" y="4572000"/>
          <a:ext cx="2438400" cy="1973263"/>
        </p:xfrm>
        <a:graphic>
          <a:graphicData uri="http://schemas.openxmlformats.org/presentationml/2006/ole">
            <mc:AlternateContent xmlns:mc="http://schemas.openxmlformats.org/markup-compatibility/2006">
              <mc:Choice xmlns:v="urn:schemas-microsoft-com:vml" Requires="v">
                <p:oleObj name="Drawing" r:id="rId5" imgW="4672800" imgH="3783600" progId="">
                  <p:embed/>
                </p:oleObj>
              </mc:Choice>
              <mc:Fallback>
                <p:oleObj name="Drawing" r:id="rId5" imgW="4672800" imgH="378360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572000"/>
                        <a:ext cx="2438400"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5"/>
          <p:cNvSpPr txBox="1">
            <a:spLocks noChangeArrowheads="1"/>
          </p:cNvSpPr>
          <p:nvPr/>
        </p:nvSpPr>
        <p:spPr bwMode="auto">
          <a:xfrm>
            <a:off x="457200" y="1752600"/>
            <a:ext cx="8229600" cy="2492375"/>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Arial" charset="0"/>
              </a:rPr>
              <a:t>E-İş (E-Business),</a:t>
            </a:r>
            <a:r>
              <a:rPr lang="en-US" sz="2400">
                <a:solidFill>
                  <a:srgbClr val="000000"/>
                </a:solidFill>
                <a:latin typeface="Arial" charset="0"/>
              </a:rPr>
              <a:t> </a:t>
            </a:r>
            <a:r>
              <a:rPr lang="en-US" sz="2400">
                <a:latin typeface="Arial" charset="0"/>
              </a:rPr>
              <a:t>her türlü iş bağlantıları</a:t>
            </a:r>
            <a:r>
              <a:rPr lang="tr-TR" sz="2400">
                <a:latin typeface="Arial" charset="0"/>
              </a:rPr>
              <a:t>nın </a:t>
            </a:r>
            <a:r>
              <a:rPr lang="en-US" sz="2400" u="sng">
                <a:latin typeface="Arial" charset="0"/>
              </a:rPr>
              <a:t>elektronik ortamda</a:t>
            </a:r>
            <a:r>
              <a:rPr lang="en-US" sz="2400">
                <a:latin typeface="Arial" charset="0"/>
              </a:rPr>
              <a:t> yürütülmesini ta</a:t>
            </a:r>
            <a:r>
              <a:rPr lang="tr-TR" sz="2400">
                <a:latin typeface="Arial" charset="0"/>
              </a:rPr>
              <a:t>nımlaya</a:t>
            </a:r>
            <a:r>
              <a:rPr lang="en-US" sz="2400">
                <a:latin typeface="Arial" charset="0"/>
              </a:rPr>
              <a:t>n bir kavramdır. </a:t>
            </a:r>
            <a:endParaRPr lang="tr-TR" sz="2400">
              <a:latin typeface="Arial" charset="0"/>
            </a:endParaRPr>
          </a:p>
          <a:p>
            <a:pPr>
              <a:spcBef>
                <a:spcPct val="50000"/>
              </a:spcBef>
            </a:pPr>
            <a:r>
              <a:rPr lang="tr-TR" sz="2400">
                <a:latin typeface="Arial" charset="0"/>
              </a:rPr>
              <a:t>M</a:t>
            </a:r>
            <a:r>
              <a:rPr lang="en-US" sz="2400">
                <a:latin typeface="Arial" charset="0"/>
              </a:rPr>
              <a:t>üşteriler, işçiler, ortaklar arasındaki ilişkiler, yeni iş bağlantı yazışmaları ve benzeri her şey elektronik ortamda gerçekleşir (e-posta kullanarak, sanal proje grupları yoluyla, faks ve data haberleşme sistemleri kullanarak vb). </a:t>
            </a:r>
          </a:p>
        </p:txBody>
      </p:sp>
    </p:spTree>
  </p:cSld>
  <p:clrMapOvr>
    <a:masterClrMapping/>
  </p:clrMapOvr>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1186</TotalTime>
  <Words>2040</Words>
  <Application>Microsoft Office PowerPoint</Application>
  <PresentationFormat>Ekran Gösterisi (4:3)</PresentationFormat>
  <Paragraphs>297</Paragraphs>
  <Slides>53</Slides>
  <Notes>1</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2</vt:i4>
      </vt:variant>
      <vt:variant>
        <vt:lpstr>Slayt Başlıkları</vt:lpstr>
      </vt:variant>
      <vt:variant>
        <vt:i4>53</vt:i4>
      </vt:variant>
    </vt:vector>
  </HeadingPairs>
  <TitlesOfParts>
    <vt:vector size="65" baseType="lpstr">
      <vt:lpstr>Arial</vt:lpstr>
      <vt:lpstr>Arial Narrow</vt:lpstr>
      <vt:lpstr>Calibri</vt:lpstr>
      <vt:lpstr>Garamond</vt:lpstr>
      <vt:lpstr>Monotype Sorts</vt:lpstr>
      <vt:lpstr>Tahoma</vt:lpstr>
      <vt:lpstr>Times New Roman</vt:lpstr>
      <vt:lpstr>Verdana</vt:lpstr>
      <vt:lpstr>Wingdings</vt:lpstr>
      <vt:lpstr>Dere</vt:lpstr>
      <vt:lpstr>Clip</vt:lpstr>
      <vt:lpstr>Drawing</vt:lpstr>
      <vt:lpstr>E-TİCARETTE BİLİNMESİ GEREKEN ÖNEMLİ KAVRAMLAR</vt:lpstr>
      <vt:lpstr>PowerPoint Sunusu</vt:lpstr>
      <vt:lpstr>E-Ticaret’in Uluslararası Tanımları</vt:lpstr>
      <vt:lpstr>              E-Ticaret Nedir? </vt:lpstr>
      <vt:lpstr>Ticaretin Bileşenleri</vt:lpstr>
      <vt:lpstr>Ticaretin Bileşenleri</vt:lpstr>
      <vt:lpstr>PowerPoint Sunusu</vt:lpstr>
      <vt:lpstr>PowerPoint Sunusu</vt:lpstr>
      <vt:lpstr>E-İş Kavramı</vt:lpstr>
      <vt:lpstr>.</vt:lpstr>
      <vt:lpstr>E-Uygulamalar</vt:lpstr>
      <vt:lpstr>E Dükkan, Sanal Mağaza, E İşletme</vt:lpstr>
      <vt:lpstr>E-Pazarlama Nedir?</vt:lpstr>
      <vt:lpstr>E-Perakende</vt:lpstr>
      <vt:lpstr>?</vt:lpstr>
      <vt:lpstr>  EDI:</vt:lpstr>
      <vt:lpstr>EDI</vt:lpstr>
      <vt:lpstr>E-Devlet</vt:lpstr>
      <vt:lpstr> </vt:lpstr>
      <vt:lpstr>Alışveriş Sepeti</vt:lpstr>
      <vt:lpstr>PayPal Sistemi</vt:lpstr>
      <vt:lpstr>VERİ TABANLI PAZARLAMA</vt:lpstr>
      <vt:lpstr>VERİ TABANLI PAZARLAMA(1)</vt:lpstr>
      <vt:lpstr>VERİ TABANLI PAZARLAMA(2)</vt:lpstr>
      <vt:lpstr>VERİ TABANLI PAZARLAMA(3)</vt:lpstr>
      <vt:lpstr>DEĞER YARATAN PAZARLAMA</vt:lpstr>
      <vt:lpstr>Değer yaratma nedir? Neden önemli?</vt:lpstr>
      <vt:lpstr>Değer yaratma nedir?</vt:lpstr>
      <vt:lpstr>Değer önerisi seçme</vt:lpstr>
      <vt:lpstr>Değer önerisi seçme</vt:lpstr>
      <vt:lpstr>Değer önerisi veya teklifi</vt:lpstr>
      <vt:lpstr>Düşünelim</vt:lpstr>
      <vt:lpstr>.</vt:lpstr>
      <vt:lpstr>Otel işletmesinin değer yaratması </vt:lpstr>
      <vt:lpstr>!</vt:lpstr>
      <vt:lpstr>Yaratıcılıkla ilgili! </vt:lpstr>
      <vt:lpstr>Değer;</vt:lpstr>
      <vt:lpstr>Müşteri değeri</vt:lpstr>
      <vt:lpstr>Değer = Faydalar – Maliyetler</vt:lpstr>
      <vt:lpstr>Müşteri Tatmini İçin Sunulan Toplam Değer</vt:lpstr>
      <vt:lpstr>İLİŞKİ PAZARLAMASI (1)</vt:lpstr>
      <vt:lpstr>İLİŞKİ PAZARLAMASI(2)</vt:lpstr>
      <vt:lpstr>Müşterilerin Elde Tutulmasına Yönelik Sürecin Adımları </vt:lpstr>
      <vt:lpstr>İLİŞKİ PAZARLAMASI(4)</vt:lpstr>
      <vt:lpstr>DOĞRUDAN PAZARLAMA (1) </vt:lpstr>
      <vt:lpstr>DOĞRUDAN PAZARLAMA(2) </vt:lpstr>
      <vt:lpstr>İNTERNET ÜZERİNDEN PAZARLAMA (1)</vt:lpstr>
      <vt:lpstr>İNTERNET ÜZERİNDEN PAZARLAMA (2)</vt:lpstr>
      <vt:lpstr>YEŞİL PAZARLAMA(1) </vt:lpstr>
      <vt:lpstr>YEŞİL PAZARLAMA (2)</vt:lpstr>
      <vt:lpstr>TELE PAZARLAMA (1) </vt:lpstr>
      <vt:lpstr>TELE PAZARLAMA(2)</vt:lpstr>
      <vt:lpstr>ÖDEV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TİCARETTE BİLİNMESİ GEREKEN ÖNEMLİ KAVRAMLAR</dc:title>
  <dc:creator>Anakara Üniversitesi</dc:creator>
  <cp:lastModifiedBy>Selahattin ALAN</cp:lastModifiedBy>
  <cp:revision>109</cp:revision>
  <dcterms:created xsi:type="dcterms:W3CDTF">2012-09-18T07:34:37Z</dcterms:created>
  <dcterms:modified xsi:type="dcterms:W3CDTF">2024-03-22T11:10:29Z</dcterms:modified>
</cp:coreProperties>
</file>