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16"/>
  </p:notesMasterIdLst>
  <p:sldIdLst>
    <p:sldId id="256" r:id="rId2"/>
    <p:sldId id="263" r:id="rId3"/>
    <p:sldId id="390" r:id="rId4"/>
    <p:sldId id="271" r:id="rId5"/>
    <p:sldId id="275" r:id="rId6"/>
    <p:sldId id="391" r:id="rId7"/>
    <p:sldId id="392" r:id="rId8"/>
    <p:sldId id="400" r:id="rId9"/>
    <p:sldId id="310" r:id="rId10"/>
    <p:sldId id="329" r:id="rId11"/>
    <p:sldId id="264" r:id="rId12"/>
    <p:sldId id="266" r:id="rId13"/>
    <p:sldId id="267" r:id="rId14"/>
    <p:sldId id="270" r:id="rId15"/>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a:extLst>
              <a:ext uri="{FF2B5EF4-FFF2-40B4-BE49-F238E27FC236}">
                <a16:creationId xmlns:a16="http://schemas.microsoft.com/office/drawing/2014/main" id="{327F5E4E-5FF6-8344-847D-837CEBE9FCCE}"/>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cs typeface="+mn-cs"/>
              </a:defRPr>
            </a:lvl1pPr>
          </a:lstStyle>
          <a:p>
            <a:pPr>
              <a:defRPr/>
            </a:pPr>
            <a:endParaRPr lang="tr-TR"/>
          </a:p>
        </p:txBody>
      </p:sp>
      <p:sp>
        <p:nvSpPr>
          <p:cNvPr id="148483" name="Rectangle 3">
            <a:extLst>
              <a:ext uri="{FF2B5EF4-FFF2-40B4-BE49-F238E27FC236}">
                <a16:creationId xmlns:a16="http://schemas.microsoft.com/office/drawing/2014/main" id="{7B40F3F9-B3D9-42C0-CEEC-D8FA29DAF6F8}"/>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cs typeface="+mn-cs"/>
              </a:defRPr>
            </a:lvl1pPr>
          </a:lstStyle>
          <a:p>
            <a:pPr>
              <a:defRPr/>
            </a:pPr>
            <a:fld id="{4C7CEDF3-0CDB-4658-B53A-D68A1EA5AD66}" type="datetimeFigureOut">
              <a:rPr lang="tr-TR"/>
              <a:pPr>
                <a:defRPr/>
              </a:pPr>
              <a:t>22.03.2024</a:t>
            </a:fld>
            <a:endParaRPr lang="tr-TR"/>
          </a:p>
        </p:txBody>
      </p:sp>
      <p:sp>
        <p:nvSpPr>
          <p:cNvPr id="5124" name="Rectangle 4">
            <a:extLst>
              <a:ext uri="{FF2B5EF4-FFF2-40B4-BE49-F238E27FC236}">
                <a16:creationId xmlns:a16="http://schemas.microsoft.com/office/drawing/2014/main" id="{2DAF66E8-F734-4BE0-55E2-A0062DAC5E25}"/>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8485" name="Rectangle 5">
            <a:extLst>
              <a:ext uri="{FF2B5EF4-FFF2-40B4-BE49-F238E27FC236}">
                <a16:creationId xmlns:a16="http://schemas.microsoft.com/office/drawing/2014/main" id="{9C568931-369A-1D5B-8FCF-E8787EEF6533}"/>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a:t>Asıl metin stillerini düzenlemek için tıklatın</a:t>
            </a:r>
          </a:p>
          <a:p>
            <a:pPr lvl="1"/>
            <a:r>
              <a:rPr lang="tr-TR" noProof="0"/>
              <a:t>İkinci düzey</a:t>
            </a:r>
          </a:p>
          <a:p>
            <a:pPr lvl="2"/>
            <a:r>
              <a:rPr lang="tr-TR" noProof="0"/>
              <a:t>Üçüncü düzey</a:t>
            </a:r>
          </a:p>
          <a:p>
            <a:pPr lvl="3"/>
            <a:r>
              <a:rPr lang="tr-TR" noProof="0"/>
              <a:t>Dördüncü düzey</a:t>
            </a:r>
          </a:p>
          <a:p>
            <a:pPr lvl="4"/>
            <a:r>
              <a:rPr lang="tr-TR" noProof="0"/>
              <a:t>Beşinci düzey</a:t>
            </a:r>
          </a:p>
        </p:txBody>
      </p:sp>
      <p:sp>
        <p:nvSpPr>
          <p:cNvPr id="148486" name="Rectangle 6">
            <a:extLst>
              <a:ext uri="{FF2B5EF4-FFF2-40B4-BE49-F238E27FC236}">
                <a16:creationId xmlns:a16="http://schemas.microsoft.com/office/drawing/2014/main" id="{8C3D8272-9B8D-2B1C-FB9D-F1336A2C8003}"/>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cs typeface="+mn-cs"/>
              </a:defRPr>
            </a:lvl1pPr>
          </a:lstStyle>
          <a:p>
            <a:pPr>
              <a:defRPr/>
            </a:pPr>
            <a:endParaRPr lang="tr-TR"/>
          </a:p>
        </p:txBody>
      </p:sp>
      <p:sp>
        <p:nvSpPr>
          <p:cNvPr id="148487" name="Rectangle 7">
            <a:extLst>
              <a:ext uri="{FF2B5EF4-FFF2-40B4-BE49-F238E27FC236}">
                <a16:creationId xmlns:a16="http://schemas.microsoft.com/office/drawing/2014/main" id="{22907F2B-3522-92C3-04ED-77B26F064845}"/>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B72898DD-EDF2-4E51-9935-C93EEC6EB2DC}"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a:t>Asıl başlık stili için tıklatın</a:t>
            </a:r>
            <a:endParaRPr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a:t>Asıl alt başlık stilini düzenlemek için tıklatın</a:t>
            </a:r>
            <a:endParaRPr lang="en-US"/>
          </a:p>
        </p:txBody>
      </p:sp>
      <p:sp>
        <p:nvSpPr>
          <p:cNvPr id="2" name="29 Veri Yer Tutucusu">
            <a:extLst>
              <a:ext uri="{FF2B5EF4-FFF2-40B4-BE49-F238E27FC236}">
                <a16:creationId xmlns:a16="http://schemas.microsoft.com/office/drawing/2014/main" id="{E18392DC-171F-7EB8-D04C-C286E8F9EAD0}"/>
              </a:ext>
            </a:extLst>
          </p:cNvPr>
          <p:cNvSpPr>
            <a:spLocks noGrp="1"/>
          </p:cNvSpPr>
          <p:nvPr>
            <p:ph type="dt" sz="half" idx="10"/>
          </p:nvPr>
        </p:nvSpPr>
        <p:spPr/>
        <p:txBody>
          <a:bodyPr/>
          <a:lstStyle>
            <a:lvl1pPr>
              <a:defRPr/>
            </a:lvl1pPr>
          </a:lstStyle>
          <a:p>
            <a:pPr>
              <a:defRPr/>
            </a:pPr>
            <a:fld id="{381D7427-B95F-463A-899B-A586607AA41B}" type="datetimeFigureOut">
              <a:rPr lang="tr-TR"/>
              <a:pPr>
                <a:defRPr/>
              </a:pPr>
              <a:t>22.03.2024</a:t>
            </a:fld>
            <a:endParaRPr lang="tr-TR"/>
          </a:p>
        </p:txBody>
      </p:sp>
      <p:sp>
        <p:nvSpPr>
          <p:cNvPr id="3" name="18 Altbilgi Yer Tutucusu">
            <a:extLst>
              <a:ext uri="{FF2B5EF4-FFF2-40B4-BE49-F238E27FC236}">
                <a16:creationId xmlns:a16="http://schemas.microsoft.com/office/drawing/2014/main" id="{04000B98-D73F-2EDF-6948-7783E85CDF1D}"/>
              </a:ext>
            </a:extLst>
          </p:cNvPr>
          <p:cNvSpPr>
            <a:spLocks noGrp="1"/>
          </p:cNvSpPr>
          <p:nvPr>
            <p:ph type="ftr" sz="quarter" idx="11"/>
          </p:nvPr>
        </p:nvSpPr>
        <p:spPr/>
        <p:txBody>
          <a:bodyPr/>
          <a:lstStyle>
            <a:lvl1pPr>
              <a:defRPr/>
            </a:lvl1pPr>
          </a:lstStyle>
          <a:p>
            <a:pPr>
              <a:defRPr/>
            </a:pPr>
            <a:endParaRPr lang="tr-TR"/>
          </a:p>
        </p:txBody>
      </p:sp>
      <p:sp>
        <p:nvSpPr>
          <p:cNvPr id="4" name="26 Slayt Numarası Yer Tutucusu">
            <a:extLst>
              <a:ext uri="{FF2B5EF4-FFF2-40B4-BE49-F238E27FC236}">
                <a16:creationId xmlns:a16="http://schemas.microsoft.com/office/drawing/2014/main" id="{003025DA-95AC-48BB-F46C-23AE0A45F8E1}"/>
              </a:ext>
            </a:extLst>
          </p:cNvPr>
          <p:cNvSpPr>
            <a:spLocks noGrp="1"/>
          </p:cNvSpPr>
          <p:nvPr>
            <p:ph type="sldNum" sz="quarter" idx="12"/>
          </p:nvPr>
        </p:nvSpPr>
        <p:spPr/>
        <p:txBody>
          <a:bodyPr/>
          <a:lstStyle>
            <a:lvl1pPr>
              <a:defRPr>
                <a:solidFill>
                  <a:srgbClr val="D1EAEE"/>
                </a:solidFill>
              </a:defRPr>
            </a:lvl1pPr>
          </a:lstStyle>
          <a:p>
            <a:pPr>
              <a:defRPr/>
            </a:pPr>
            <a:fld id="{BFF4F8AA-FAE5-4F6A-9BD8-4DAF3FD1D4FB}" type="slidenum">
              <a:rPr lang="tr-TR" altLang="tr-TR"/>
              <a:pPr>
                <a:defRPr/>
              </a:pPr>
              <a:t>‹#›</a:t>
            </a:fld>
            <a:endParaRPr lang="tr-TR" altLang="tr-TR"/>
          </a:p>
        </p:txBody>
      </p:sp>
    </p:spTree>
    <p:extLst>
      <p:ext uri="{BB962C8B-B14F-4D97-AF65-F5344CB8AC3E}">
        <p14:creationId xmlns:p14="http://schemas.microsoft.com/office/powerpoint/2010/main" val="186821474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9 Veri Yer Tutucusu">
            <a:extLst>
              <a:ext uri="{FF2B5EF4-FFF2-40B4-BE49-F238E27FC236}">
                <a16:creationId xmlns:a16="http://schemas.microsoft.com/office/drawing/2014/main" id="{6C99FFF6-42EB-F70A-FCFE-89A8E954D459}"/>
              </a:ext>
            </a:extLst>
          </p:cNvPr>
          <p:cNvSpPr>
            <a:spLocks noGrp="1"/>
          </p:cNvSpPr>
          <p:nvPr>
            <p:ph type="dt" sz="half" idx="10"/>
          </p:nvPr>
        </p:nvSpPr>
        <p:spPr/>
        <p:txBody>
          <a:bodyPr/>
          <a:lstStyle>
            <a:lvl1pPr>
              <a:defRPr/>
            </a:lvl1pPr>
          </a:lstStyle>
          <a:p>
            <a:pPr>
              <a:defRPr/>
            </a:pPr>
            <a:fld id="{CA338B22-1E9D-4FFC-8A3A-2C27ECA2C854}" type="datetimeFigureOut">
              <a:rPr lang="tr-TR"/>
              <a:pPr>
                <a:defRPr/>
              </a:pPr>
              <a:t>22.03.2024</a:t>
            </a:fld>
            <a:endParaRPr lang="tr-TR"/>
          </a:p>
        </p:txBody>
      </p:sp>
      <p:sp>
        <p:nvSpPr>
          <p:cNvPr id="5" name="21 Altbilgi Yer Tutucusu">
            <a:extLst>
              <a:ext uri="{FF2B5EF4-FFF2-40B4-BE49-F238E27FC236}">
                <a16:creationId xmlns:a16="http://schemas.microsoft.com/office/drawing/2014/main" id="{9075D28E-736E-5BA4-B357-2704985A663B}"/>
              </a:ext>
            </a:extLst>
          </p:cNvPr>
          <p:cNvSpPr>
            <a:spLocks noGrp="1"/>
          </p:cNvSpPr>
          <p:nvPr>
            <p:ph type="ftr" sz="quarter" idx="11"/>
          </p:nvPr>
        </p:nvSpPr>
        <p:spPr/>
        <p:txBody>
          <a:bodyPr/>
          <a:lstStyle>
            <a:lvl1pPr>
              <a:defRPr/>
            </a:lvl1pPr>
          </a:lstStyle>
          <a:p>
            <a:pPr>
              <a:defRPr/>
            </a:pPr>
            <a:endParaRPr lang="tr-TR"/>
          </a:p>
        </p:txBody>
      </p:sp>
      <p:sp>
        <p:nvSpPr>
          <p:cNvPr id="6" name="17 Slayt Numarası Yer Tutucusu">
            <a:extLst>
              <a:ext uri="{FF2B5EF4-FFF2-40B4-BE49-F238E27FC236}">
                <a16:creationId xmlns:a16="http://schemas.microsoft.com/office/drawing/2014/main" id="{48B5E5B1-88E0-FBF0-94B1-597946C55804}"/>
              </a:ext>
            </a:extLst>
          </p:cNvPr>
          <p:cNvSpPr>
            <a:spLocks noGrp="1"/>
          </p:cNvSpPr>
          <p:nvPr>
            <p:ph type="sldNum" sz="quarter" idx="12"/>
          </p:nvPr>
        </p:nvSpPr>
        <p:spPr/>
        <p:txBody>
          <a:bodyPr/>
          <a:lstStyle>
            <a:lvl1pPr>
              <a:defRPr/>
            </a:lvl1pPr>
          </a:lstStyle>
          <a:p>
            <a:pPr>
              <a:defRPr/>
            </a:pPr>
            <a:fld id="{84AB654C-C3DD-4EE6-9BEE-9D20BAB4DF0C}" type="slidenum">
              <a:rPr lang="tr-TR" altLang="tr-TR"/>
              <a:pPr>
                <a:defRPr/>
              </a:pPr>
              <a:t>‹#›</a:t>
            </a:fld>
            <a:endParaRPr lang="tr-TR" altLang="tr-TR"/>
          </a:p>
        </p:txBody>
      </p:sp>
    </p:spTree>
    <p:extLst>
      <p:ext uri="{BB962C8B-B14F-4D97-AF65-F5344CB8AC3E}">
        <p14:creationId xmlns:p14="http://schemas.microsoft.com/office/powerpoint/2010/main" val="356457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lang="tr-TR"/>
              <a:t>Asıl başlık stili için tıklatın</a:t>
            </a:r>
            <a:endParaRPr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9 Veri Yer Tutucusu">
            <a:extLst>
              <a:ext uri="{FF2B5EF4-FFF2-40B4-BE49-F238E27FC236}">
                <a16:creationId xmlns:a16="http://schemas.microsoft.com/office/drawing/2014/main" id="{0EA165BB-229C-B064-86BF-CB5E16D34E4A}"/>
              </a:ext>
            </a:extLst>
          </p:cNvPr>
          <p:cNvSpPr>
            <a:spLocks noGrp="1"/>
          </p:cNvSpPr>
          <p:nvPr>
            <p:ph type="dt" sz="half" idx="10"/>
          </p:nvPr>
        </p:nvSpPr>
        <p:spPr/>
        <p:txBody>
          <a:bodyPr/>
          <a:lstStyle>
            <a:lvl1pPr>
              <a:defRPr/>
            </a:lvl1pPr>
          </a:lstStyle>
          <a:p>
            <a:pPr>
              <a:defRPr/>
            </a:pPr>
            <a:fld id="{49177540-3B3A-4815-96BD-C272FC5FD177}" type="datetimeFigureOut">
              <a:rPr lang="tr-TR"/>
              <a:pPr>
                <a:defRPr/>
              </a:pPr>
              <a:t>22.03.2024</a:t>
            </a:fld>
            <a:endParaRPr lang="tr-TR"/>
          </a:p>
        </p:txBody>
      </p:sp>
      <p:sp>
        <p:nvSpPr>
          <p:cNvPr id="5" name="21 Altbilgi Yer Tutucusu">
            <a:extLst>
              <a:ext uri="{FF2B5EF4-FFF2-40B4-BE49-F238E27FC236}">
                <a16:creationId xmlns:a16="http://schemas.microsoft.com/office/drawing/2014/main" id="{C176265F-B341-F42D-BFD1-6B6BBB9FD6DB}"/>
              </a:ext>
            </a:extLst>
          </p:cNvPr>
          <p:cNvSpPr>
            <a:spLocks noGrp="1"/>
          </p:cNvSpPr>
          <p:nvPr>
            <p:ph type="ftr" sz="quarter" idx="11"/>
          </p:nvPr>
        </p:nvSpPr>
        <p:spPr/>
        <p:txBody>
          <a:bodyPr/>
          <a:lstStyle>
            <a:lvl1pPr>
              <a:defRPr/>
            </a:lvl1pPr>
          </a:lstStyle>
          <a:p>
            <a:pPr>
              <a:defRPr/>
            </a:pPr>
            <a:endParaRPr lang="tr-TR"/>
          </a:p>
        </p:txBody>
      </p:sp>
      <p:sp>
        <p:nvSpPr>
          <p:cNvPr id="6" name="17 Slayt Numarası Yer Tutucusu">
            <a:extLst>
              <a:ext uri="{FF2B5EF4-FFF2-40B4-BE49-F238E27FC236}">
                <a16:creationId xmlns:a16="http://schemas.microsoft.com/office/drawing/2014/main" id="{418B6BA7-EBF8-C8D2-F198-3D884AD8C86A}"/>
              </a:ext>
            </a:extLst>
          </p:cNvPr>
          <p:cNvSpPr>
            <a:spLocks noGrp="1"/>
          </p:cNvSpPr>
          <p:nvPr>
            <p:ph type="sldNum" sz="quarter" idx="12"/>
          </p:nvPr>
        </p:nvSpPr>
        <p:spPr/>
        <p:txBody>
          <a:bodyPr/>
          <a:lstStyle>
            <a:lvl1pPr>
              <a:defRPr/>
            </a:lvl1pPr>
          </a:lstStyle>
          <a:p>
            <a:pPr>
              <a:defRPr/>
            </a:pPr>
            <a:fld id="{48EB8905-2C86-44DD-8A38-53AB3A3C0E10}" type="slidenum">
              <a:rPr lang="tr-TR" altLang="tr-TR"/>
              <a:pPr>
                <a:defRPr/>
              </a:pPr>
              <a:t>‹#›</a:t>
            </a:fld>
            <a:endParaRPr lang="tr-TR" altLang="tr-TR"/>
          </a:p>
        </p:txBody>
      </p:sp>
    </p:spTree>
    <p:extLst>
      <p:ext uri="{BB962C8B-B14F-4D97-AF65-F5344CB8AC3E}">
        <p14:creationId xmlns:p14="http://schemas.microsoft.com/office/powerpoint/2010/main" val="1179824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endParaRPr lang="en-US"/>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9 Veri Yer Tutucusu">
            <a:extLst>
              <a:ext uri="{FF2B5EF4-FFF2-40B4-BE49-F238E27FC236}">
                <a16:creationId xmlns:a16="http://schemas.microsoft.com/office/drawing/2014/main" id="{40D608C2-A533-42EB-A48E-5087F4B9E028}"/>
              </a:ext>
            </a:extLst>
          </p:cNvPr>
          <p:cNvSpPr>
            <a:spLocks noGrp="1"/>
          </p:cNvSpPr>
          <p:nvPr>
            <p:ph type="dt" sz="half" idx="10"/>
          </p:nvPr>
        </p:nvSpPr>
        <p:spPr/>
        <p:txBody>
          <a:bodyPr/>
          <a:lstStyle>
            <a:lvl1pPr>
              <a:defRPr/>
            </a:lvl1pPr>
          </a:lstStyle>
          <a:p>
            <a:pPr>
              <a:defRPr/>
            </a:pPr>
            <a:fld id="{9836BE9D-8A0C-43B7-ADC2-2CDE6193A512}" type="datetimeFigureOut">
              <a:rPr lang="tr-TR"/>
              <a:pPr>
                <a:defRPr/>
              </a:pPr>
              <a:t>22.03.2024</a:t>
            </a:fld>
            <a:endParaRPr lang="tr-TR"/>
          </a:p>
        </p:txBody>
      </p:sp>
      <p:sp>
        <p:nvSpPr>
          <p:cNvPr id="5" name="21 Altbilgi Yer Tutucusu">
            <a:extLst>
              <a:ext uri="{FF2B5EF4-FFF2-40B4-BE49-F238E27FC236}">
                <a16:creationId xmlns:a16="http://schemas.microsoft.com/office/drawing/2014/main" id="{4C8AF3F8-3B47-A200-4268-726D9D6D6B18}"/>
              </a:ext>
            </a:extLst>
          </p:cNvPr>
          <p:cNvSpPr>
            <a:spLocks noGrp="1"/>
          </p:cNvSpPr>
          <p:nvPr>
            <p:ph type="ftr" sz="quarter" idx="11"/>
          </p:nvPr>
        </p:nvSpPr>
        <p:spPr/>
        <p:txBody>
          <a:bodyPr/>
          <a:lstStyle>
            <a:lvl1pPr>
              <a:defRPr/>
            </a:lvl1pPr>
          </a:lstStyle>
          <a:p>
            <a:pPr>
              <a:defRPr/>
            </a:pPr>
            <a:endParaRPr lang="tr-TR"/>
          </a:p>
        </p:txBody>
      </p:sp>
      <p:sp>
        <p:nvSpPr>
          <p:cNvPr id="6" name="17 Slayt Numarası Yer Tutucusu">
            <a:extLst>
              <a:ext uri="{FF2B5EF4-FFF2-40B4-BE49-F238E27FC236}">
                <a16:creationId xmlns:a16="http://schemas.microsoft.com/office/drawing/2014/main" id="{2D6EB6BE-4F31-FCAF-61C8-FAF7C82BEA09}"/>
              </a:ext>
            </a:extLst>
          </p:cNvPr>
          <p:cNvSpPr>
            <a:spLocks noGrp="1"/>
          </p:cNvSpPr>
          <p:nvPr>
            <p:ph type="sldNum" sz="quarter" idx="12"/>
          </p:nvPr>
        </p:nvSpPr>
        <p:spPr/>
        <p:txBody>
          <a:bodyPr/>
          <a:lstStyle>
            <a:lvl1pPr>
              <a:defRPr/>
            </a:lvl1pPr>
          </a:lstStyle>
          <a:p>
            <a:pPr>
              <a:defRPr/>
            </a:pPr>
            <a:fld id="{03B64999-B1A5-4E79-912E-FB9DF80A0749}" type="slidenum">
              <a:rPr lang="tr-TR" altLang="tr-TR"/>
              <a:pPr>
                <a:defRPr/>
              </a:pPr>
              <a:t>‹#›</a:t>
            </a:fld>
            <a:endParaRPr lang="tr-TR" altLang="tr-TR"/>
          </a:p>
        </p:txBody>
      </p:sp>
    </p:spTree>
    <p:extLst>
      <p:ext uri="{BB962C8B-B14F-4D97-AF65-F5344CB8AC3E}">
        <p14:creationId xmlns:p14="http://schemas.microsoft.com/office/powerpoint/2010/main" val="2428944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a:t>Asıl başlık stili için tıklatın</a:t>
            </a:r>
            <a:endParaRPr lang="en-US"/>
          </a:p>
        </p:txBody>
      </p:sp>
      <p:sp>
        <p:nvSpPr>
          <p:cNvPr id="3" name="2 Metin Yer Tutucusu"/>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a:t>Asıl metin stillerini düzenlemek için tıklatın</a:t>
            </a:r>
          </a:p>
        </p:txBody>
      </p:sp>
      <p:sp>
        <p:nvSpPr>
          <p:cNvPr id="4" name="3 Veri Yer Tutucusu">
            <a:extLst>
              <a:ext uri="{FF2B5EF4-FFF2-40B4-BE49-F238E27FC236}">
                <a16:creationId xmlns:a16="http://schemas.microsoft.com/office/drawing/2014/main" id="{174B3C34-E61D-2E74-171A-C7F3DE575479}"/>
              </a:ext>
            </a:extLst>
          </p:cNvPr>
          <p:cNvSpPr>
            <a:spLocks noGrp="1"/>
          </p:cNvSpPr>
          <p:nvPr>
            <p:ph type="dt" sz="half" idx="10"/>
          </p:nvPr>
        </p:nvSpPr>
        <p:spPr/>
        <p:txBody>
          <a:bodyPr/>
          <a:lstStyle>
            <a:lvl1pPr>
              <a:defRPr/>
            </a:lvl1pPr>
          </a:lstStyle>
          <a:p>
            <a:pPr>
              <a:defRPr/>
            </a:pPr>
            <a:fld id="{4772A3B7-2083-4CB7-ABB7-C75AA5FB4561}" type="datetimeFigureOut">
              <a:rPr lang="tr-TR"/>
              <a:pPr>
                <a:defRPr/>
              </a:pPr>
              <a:t>22.03.2024</a:t>
            </a:fld>
            <a:endParaRPr lang="tr-TR"/>
          </a:p>
        </p:txBody>
      </p:sp>
      <p:sp>
        <p:nvSpPr>
          <p:cNvPr id="5" name="4 Altbilgi Yer Tutucusu">
            <a:extLst>
              <a:ext uri="{FF2B5EF4-FFF2-40B4-BE49-F238E27FC236}">
                <a16:creationId xmlns:a16="http://schemas.microsoft.com/office/drawing/2014/main" id="{9BE563DE-3D89-6A8E-6E9F-DBF3B8F2E2CD}"/>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a16="http://schemas.microsoft.com/office/drawing/2014/main" id="{EB098D96-0658-63F3-80CD-5A2D2412A8D7}"/>
              </a:ext>
            </a:extLst>
          </p:cNvPr>
          <p:cNvSpPr>
            <a:spLocks noGrp="1"/>
          </p:cNvSpPr>
          <p:nvPr>
            <p:ph type="sldNum" sz="quarter" idx="12"/>
          </p:nvPr>
        </p:nvSpPr>
        <p:spPr/>
        <p:txBody>
          <a:bodyPr/>
          <a:lstStyle>
            <a:lvl1pPr>
              <a:defRPr>
                <a:solidFill>
                  <a:srgbClr val="D1EAEE"/>
                </a:solidFill>
              </a:defRPr>
            </a:lvl1pPr>
          </a:lstStyle>
          <a:p>
            <a:pPr>
              <a:defRPr/>
            </a:pPr>
            <a:fld id="{ACFECE55-7CFA-4C00-82B9-38BDB19F664D}" type="slidenum">
              <a:rPr lang="tr-TR" altLang="tr-TR"/>
              <a:pPr>
                <a:defRPr/>
              </a:pPr>
              <a:t>‹#›</a:t>
            </a:fld>
            <a:endParaRPr lang="tr-TR" altLang="tr-TR"/>
          </a:p>
        </p:txBody>
      </p:sp>
    </p:spTree>
    <p:extLst>
      <p:ext uri="{BB962C8B-B14F-4D97-AF65-F5344CB8AC3E}">
        <p14:creationId xmlns:p14="http://schemas.microsoft.com/office/powerpoint/2010/main" val="284542068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lang="tr-TR"/>
              <a:t>Asıl başlık stili için tıklatın</a:t>
            </a:r>
            <a:endParaRPr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9 Veri Yer Tutucusu">
            <a:extLst>
              <a:ext uri="{FF2B5EF4-FFF2-40B4-BE49-F238E27FC236}">
                <a16:creationId xmlns:a16="http://schemas.microsoft.com/office/drawing/2014/main" id="{D9B6233C-7D9F-C593-8AA0-B4835A0F2F30}"/>
              </a:ext>
            </a:extLst>
          </p:cNvPr>
          <p:cNvSpPr>
            <a:spLocks noGrp="1"/>
          </p:cNvSpPr>
          <p:nvPr>
            <p:ph type="dt" sz="half" idx="10"/>
          </p:nvPr>
        </p:nvSpPr>
        <p:spPr/>
        <p:txBody>
          <a:bodyPr/>
          <a:lstStyle>
            <a:lvl1pPr>
              <a:defRPr/>
            </a:lvl1pPr>
          </a:lstStyle>
          <a:p>
            <a:pPr>
              <a:defRPr/>
            </a:pPr>
            <a:fld id="{0D6CE4E4-2F5F-47A2-9A36-97D077A87076}" type="datetimeFigureOut">
              <a:rPr lang="tr-TR"/>
              <a:pPr>
                <a:defRPr/>
              </a:pPr>
              <a:t>22.03.2024</a:t>
            </a:fld>
            <a:endParaRPr lang="tr-TR"/>
          </a:p>
        </p:txBody>
      </p:sp>
      <p:sp>
        <p:nvSpPr>
          <p:cNvPr id="6" name="21 Altbilgi Yer Tutucusu">
            <a:extLst>
              <a:ext uri="{FF2B5EF4-FFF2-40B4-BE49-F238E27FC236}">
                <a16:creationId xmlns:a16="http://schemas.microsoft.com/office/drawing/2014/main" id="{A6212E1A-B24A-587B-6C17-5B9D3AFD65E3}"/>
              </a:ext>
            </a:extLst>
          </p:cNvPr>
          <p:cNvSpPr>
            <a:spLocks noGrp="1"/>
          </p:cNvSpPr>
          <p:nvPr>
            <p:ph type="ftr" sz="quarter" idx="11"/>
          </p:nvPr>
        </p:nvSpPr>
        <p:spPr/>
        <p:txBody>
          <a:bodyPr/>
          <a:lstStyle>
            <a:lvl1pPr>
              <a:defRPr/>
            </a:lvl1pPr>
          </a:lstStyle>
          <a:p>
            <a:pPr>
              <a:defRPr/>
            </a:pPr>
            <a:endParaRPr lang="tr-TR"/>
          </a:p>
        </p:txBody>
      </p:sp>
      <p:sp>
        <p:nvSpPr>
          <p:cNvPr id="7" name="17 Slayt Numarası Yer Tutucusu">
            <a:extLst>
              <a:ext uri="{FF2B5EF4-FFF2-40B4-BE49-F238E27FC236}">
                <a16:creationId xmlns:a16="http://schemas.microsoft.com/office/drawing/2014/main" id="{FC82410F-E096-D5E2-F9C3-B56F57E889D5}"/>
              </a:ext>
            </a:extLst>
          </p:cNvPr>
          <p:cNvSpPr>
            <a:spLocks noGrp="1"/>
          </p:cNvSpPr>
          <p:nvPr>
            <p:ph type="sldNum" sz="quarter" idx="12"/>
          </p:nvPr>
        </p:nvSpPr>
        <p:spPr/>
        <p:txBody>
          <a:bodyPr/>
          <a:lstStyle>
            <a:lvl1pPr>
              <a:defRPr/>
            </a:lvl1pPr>
          </a:lstStyle>
          <a:p>
            <a:pPr>
              <a:defRPr/>
            </a:pPr>
            <a:fld id="{D45179B6-4173-4C55-9A5B-B81501BEB82C}" type="slidenum">
              <a:rPr lang="tr-TR" altLang="tr-TR"/>
              <a:pPr>
                <a:defRPr/>
              </a:pPr>
              <a:t>‹#›</a:t>
            </a:fld>
            <a:endParaRPr lang="tr-TR" altLang="tr-TR"/>
          </a:p>
        </p:txBody>
      </p:sp>
    </p:spTree>
    <p:extLst>
      <p:ext uri="{BB962C8B-B14F-4D97-AF65-F5344CB8AC3E}">
        <p14:creationId xmlns:p14="http://schemas.microsoft.com/office/powerpoint/2010/main" val="2609463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lvl1pPr>
              <a:defRPr/>
            </a:lvl1pPr>
          </a:lstStyle>
          <a:p>
            <a:r>
              <a:rPr lang="tr-TR"/>
              <a:t>Asıl başlık stili için tıklatın</a:t>
            </a:r>
            <a:endParaRPr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9 Veri Yer Tutucusu">
            <a:extLst>
              <a:ext uri="{FF2B5EF4-FFF2-40B4-BE49-F238E27FC236}">
                <a16:creationId xmlns:a16="http://schemas.microsoft.com/office/drawing/2014/main" id="{90D1DBB6-2C74-D9CF-D19C-243DFE7F2B75}"/>
              </a:ext>
            </a:extLst>
          </p:cNvPr>
          <p:cNvSpPr>
            <a:spLocks noGrp="1"/>
          </p:cNvSpPr>
          <p:nvPr>
            <p:ph type="dt" sz="half" idx="10"/>
          </p:nvPr>
        </p:nvSpPr>
        <p:spPr/>
        <p:txBody>
          <a:bodyPr/>
          <a:lstStyle>
            <a:lvl1pPr>
              <a:defRPr/>
            </a:lvl1pPr>
          </a:lstStyle>
          <a:p>
            <a:pPr>
              <a:defRPr/>
            </a:pPr>
            <a:fld id="{FD0CD19A-AD97-4FAB-8748-381A7971B394}" type="datetimeFigureOut">
              <a:rPr lang="tr-TR"/>
              <a:pPr>
                <a:defRPr/>
              </a:pPr>
              <a:t>22.03.2024</a:t>
            </a:fld>
            <a:endParaRPr lang="tr-TR"/>
          </a:p>
        </p:txBody>
      </p:sp>
      <p:sp>
        <p:nvSpPr>
          <p:cNvPr id="8" name="21 Altbilgi Yer Tutucusu">
            <a:extLst>
              <a:ext uri="{FF2B5EF4-FFF2-40B4-BE49-F238E27FC236}">
                <a16:creationId xmlns:a16="http://schemas.microsoft.com/office/drawing/2014/main" id="{DA8F36CE-12A5-FA3B-CB32-BA3D16D7EC6E}"/>
              </a:ext>
            </a:extLst>
          </p:cNvPr>
          <p:cNvSpPr>
            <a:spLocks noGrp="1"/>
          </p:cNvSpPr>
          <p:nvPr>
            <p:ph type="ftr" sz="quarter" idx="11"/>
          </p:nvPr>
        </p:nvSpPr>
        <p:spPr/>
        <p:txBody>
          <a:bodyPr/>
          <a:lstStyle>
            <a:lvl1pPr>
              <a:defRPr/>
            </a:lvl1pPr>
          </a:lstStyle>
          <a:p>
            <a:pPr>
              <a:defRPr/>
            </a:pPr>
            <a:endParaRPr lang="tr-TR"/>
          </a:p>
        </p:txBody>
      </p:sp>
      <p:sp>
        <p:nvSpPr>
          <p:cNvPr id="9" name="17 Slayt Numarası Yer Tutucusu">
            <a:extLst>
              <a:ext uri="{FF2B5EF4-FFF2-40B4-BE49-F238E27FC236}">
                <a16:creationId xmlns:a16="http://schemas.microsoft.com/office/drawing/2014/main" id="{6BBB8CA5-B479-6C52-847E-36087337E69B}"/>
              </a:ext>
            </a:extLst>
          </p:cNvPr>
          <p:cNvSpPr>
            <a:spLocks noGrp="1"/>
          </p:cNvSpPr>
          <p:nvPr>
            <p:ph type="sldNum" sz="quarter" idx="12"/>
          </p:nvPr>
        </p:nvSpPr>
        <p:spPr/>
        <p:txBody>
          <a:bodyPr/>
          <a:lstStyle>
            <a:lvl1pPr>
              <a:defRPr/>
            </a:lvl1pPr>
          </a:lstStyle>
          <a:p>
            <a:pPr>
              <a:defRPr/>
            </a:pPr>
            <a:fld id="{4B5B961B-E39B-4193-9094-F08562A6BBF2}" type="slidenum">
              <a:rPr lang="tr-TR" altLang="tr-TR"/>
              <a:pPr>
                <a:defRPr/>
              </a:pPr>
              <a:t>‹#›</a:t>
            </a:fld>
            <a:endParaRPr lang="tr-TR" altLang="tr-TR"/>
          </a:p>
        </p:txBody>
      </p:sp>
    </p:spTree>
    <p:extLst>
      <p:ext uri="{BB962C8B-B14F-4D97-AF65-F5344CB8AC3E}">
        <p14:creationId xmlns:p14="http://schemas.microsoft.com/office/powerpoint/2010/main" val="271668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a:t>Asıl başlık stili için tıklatın</a:t>
            </a:r>
            <a:endParaRPr lang="en-US"/>
          </a:p>
        </p:txBody>
      </p:sp>
      <p:sp>
        <p:nvSpPr>
          <p:cNvPr id="3" name="9 Veri Yer Tutucusu">
            <a:extLst>
              <a:ext uri="{FF2B5EF4-FFF2-40B4-BE49-F238E27FC236}">
                <a16:creationId xmlns:a16="http://schemas.microsoft.com/office/drawing/2014/main" id="{3A506BA0-3102-8FCC-A92A-59CC912D3108}"/>
              </a:ext>
            </a:extLst>
          </p:cNvPr>
          <p:cNvSpPr>
            <a:spLocks noGrp="1"/>
          </p:cNvSpPr>
          <p:nvPr>
            <p:ph type="dt" sz="half" idx="10"/>
          </p:nvPr>
        </p:nvSpPr>
        <p:spPr/>
        <p:txBody>
          <a:bodyPr/>
          <a:lstStyle>
            <a:lvl1pPr>
              <a:defRPr/>
            </a:lvl1pPr>
          </a:lstStyle>
          <a:p>
            <a:pPr>
              <a:defRPr/>
            </a:pPr>
            <a:fld id="{07DAB614-BAB1-4412-81F4-C142B57E8ECC}" type="datetimeFigureOut">
              <a:rPr lang="tr-TR"/>
              <a:pPr>
                <a:defRPr/>
              </a:pPr>
              <a:t>22.03.2024</a:t>
            </a:fld>
            <a:endParaRPr lang="tr-TR"/>
          </a:p>
        </p:txBody>
      </p:sp>
      <p:sp>
        <p:nvSpPr>
          <p:cNvPr id="4" name="21 Altbilgi Yer Tutucusu">
            <a:extLst>
              <a:ext uri="{FF2B5EF4-FFF2-40B4-BE49-F238E27FC236}">
                <a16:creationId xmlns:a16="http://schemas.microsoft.com/office/drawing/2014/main" id="{E47C70D0-8F39-B8E7-7767-F8E927EF1653}"/>
              </a:ext>
            </a:extLst>
          </p:cNvPr>
          <p:cNvSpPr>
            <a:spLocks noGrp="1"/>
          </p:cNvSpPr>
          <p:nvPr>
            <p:ph type="ftr" sz="quarter" idx="11"/>
          </p:nvPr>
        </p:nvSpPr>
        <p:spPr/>
        <p:txBody>
          <a:bodyPr/>
          <a:lstStyle>
            <a:lvl1pPr>
              <a:defRPr/>
            </a:lvl1pPr>
          </a:lstStyle>
          <a:p>
            <a:pPr>
              <a:defRPr/>
            </a:pPr>
            <a:endParaRPr lang="tr-TR"/>
          </a:p>
        </p:txBody>
      </p:sp>
      <p:sp>
        <p:nvSpPr>
          <p:cNvPr id="5" name="17 Slayt Numarası Yer Tutucusu">
            <a:extLst>
              <a:ext uri="{FF2B5EF4-FFF2-40B4-BE49-F238E27FC236}">
                <a16:creationId xmlns:a16="http://schemas.microsoft.com/office/drawing/2014/main" id="{90D9DD46-22D8-95E0-E089-674043E3CE60}"/>
              </a:ext>
            </a:extLst>
          </p:cNvPr>
          <p:cNvSpPr>
            <a:spLocks noGrp="1"/>
          </p:cNvSpPr>
          <p:nvPr>
            <p:ph type="sldNum" sz="quarter" idx="12"/>
          </p:nvPr>
        </p:nvSpPr>
        <p:spPr/>
        <p:txBody>
          <a:bodyPr/>
          <a:lstStyle>
            <a:lvl1pPr>
              <a:defRPr/>
            </a:lvl1pPr>
          </a:lstStyle>
          <a:p>
            <a:pPr>
              <a:defRPr/>
            </a:pPr>
            <a:fld id="{DB107ADE-F681-4847-B70D-AF0DC9ABD009}" type="slidenum">
              <a:rPr lang="tr-TR" altLang="tr-TR"/>
              <a:pPr>
                <a:defRPr/>
              </a:pPr>
              <a:t>‹#›</a:t>
            </a:fld>
            <a:endParaRPr lang="tr-TR" altLang="tr-TR"/>
          </a:p>
        </p:txBody>
      </p:sp>
    </p:spTree>
    <p:extLst>
      <p:ext uri="{BB962C8B-B14F-4D97-AF65-F5344CB8AC3E}">
        <p14:creationId xmlns:p14="http://schemas.microsoft.com/office/powerpoint/2010/main" val="3472283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a:extLst>
              <a:ext uri="{FF2B5EF4-FFF2-40B4-BE49-F238E27FC236}">
                <a16:creationId xmlns:a16="http://schemas.microsoft.com/office/drawing/2014/main" id="{62BA6665-B124-3B29-7F80-364A59FFB74D}"/>
              </a:ext>
            </a:extLst>
          </p:cNvPr>
          <p:cNvSpPr>
            <a:spLocks noGrp="1"/>
          </p:cNvSpPr>
          <p:nvPr>
            <p:ph type="dt" sz="half" idx="10"/>
          </p:nvPr>
        </p:nvSpPr>
        <p:spPr/>
        <p:txBody>
          <a:bodyPr/>
          <a:lstStyle>
            <a:lvl1pPr>
              <a:defRPr/>
            </a:lvl1pPr>
          </a:lstStyle>
          <a:p>
            <a:pPr>
              <a:defRPr/>
            </a:pPr>
            <a:fld id="{AABFC7AD-D733-4316-897D-E4C36732D79A}" type="datetimeFigureOut">
              <a:rPr lang="tr-TR"/>
              <a:pPr>
                <a:defRPr/>
              </a:pPr>
              <a:t>22.03.2024</a:t>
            </a:fld>
            <a:endParaRPr lang="tr-TR"/>
          </a:p>
        </p:txBody>
      </p:sp>
      <p:sp>
        <p:nvSpPr>
          <p:cNvPr id="3" name="21 Altbilgi Yer Tutucusu">
            <a:extLst>
              <a:ext uri="{FF2B5EF4-FFF2-40B4-BE49-F238E27FC236}">
                <a16:creationId xmlns:a16="http://schemas.microsoft.com/office/drawing/2014/main" id="{980E7BA4-DA4D-463E-B8E3-8F112B0EAE9B}"/>
              </a:ext>
            </a:extLst>
          </p:cNvPr>
          <p:cNvSpPr>
            <a:spLocks noGrp="1"/>
          </p:cNvSpPr>
          <p:nvPr>
            <p:ph type="ftr" sz="quarter" idx="11"/>
          </p:nvPr>
        </p:nvSpPr>
        <p:spPr/>
        <p:txBody>
          <a:bodyPr/>
          <a:lstStyle>
            <a:lvl1pPr>
              <a:defRPr/>
            </a:lvl1pPr>
          </a:lstStyle>
          <a:p>
            <a:pPr>
              <a:defRPr/>
            </a:pPr>
            <a:endParaRPr lang="tr-TR"/>
          </a:p>
        </p:txBody>
      </p:sp>
      <p:sp>
        <p:nvSpPr>
          <p:cNvPr id="4" name="17 Slayt Numarası Yer Tutucusu">
            <a:extLst>
              <a:ext uri="{FF2B5EF4-FFF2-40B4-BE49-F238E27FC236}">
                <a16:creationId xmlns:a16="http://schemas.microsoft.com/office/drawing/2014/main" id="{EF360F01-C98D-571F-AF25-8389E5EA0A9E}"/>
              </a:ext>
            </a:extLst>
          </p:cNvPr>
          <p:cNvSpPr>
            <a:spLocks noGrp="1"/>
          </p:cNvSpPr>
          <p:nvPr>
            <p:ph type="sldNum" sz="quarter" idx="12"/>
          </p:nvPr>
        </p:nvSpPr>
        <p:spPr/>
        <p:txBody>
          <a:bodyPr/>
          <a:lstStyle>
            <a:lvl1pPr>
              <a:defRPr/>
            </a:lvl1pPr>
          </a:lstStyle>
          <a:p>
            <a:pPr>
              <a:defRPr/>
            </a:pPr>
            <a:fld id="{FE2A1CCA-2451-479C-8757-3017DB311581}" type="slidenum">
              <a:rPr lang="tr-TR" altLang="tr-TR"/>
              <a:pPr>
                <a:defRPr/>
              </a:pPr>
              <a:t>‹#›</a:t>
            </a:fld>
            <a:endParaRPr lang="tr-TR" altLang="tr-TR"/>
          </a:p>
        </p:txBody>
      </p:sp>
    </p:spTree>
    <p:extLst>
      <p:ext uri="{BB962C8B-B14F-4D97-AF65-F5344CB8AC3E}">
        <p14:creationId xmlns:p14="http://schemas.microsoft.com/office/powerpoint/2010/main" val="443069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a:t>Asıl başlık stili için tıklatın</a:t>
            </a:r>
            <a:endParaRPr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9 Veri Yer Tutucusu">
            <a:extLst>
              <a:ext uri="{FF2B5EF4-FFF2-40B4-BE49-F238E27FC236}">
                <a16:creationId xmlns:a16="http://schemas.microsoft.com/office/drawing/2014/main" id="{88847632-798B-6026-7F9D-28081C352455}"/>
              </a:ext>
            </a:extLst>
          </p:cNvPr>
          <p:cNvSpPr>
            <a:spLocks noGrp="1"/>
          </p:cNvSpPr>
          <p:nvPr>
            <p:ph type="dt" sz="half" idx="10"/>
          </p:nvPr>
        </p:nvSpPr>
        <p:spPr/>
        <p:txBody>
          <a:bodyPr/>
          <a:lstStyle>
            <a:lvl1pPr>
              <a:defRPr/>
            </a:lvl1pPr>
          </a:lstStyle>
          <a:p>
            <a:pPr>
              <a:defRPr/>
            </a:pPr>
            <a:fld id="{5A735476-3210-4238-8067-1858A91D1411}" type="datetimeFigureOut">
              <a:rPr lang="tr-TR"/>
              <a:pPr>
                <a:defRPr/>
              </a:pPr>
              <a:t>22.03.2024</a:t>
            </a:fld>
            <a:endParaRPr lang="tr-TR"/>
          </a:p>
        </p:txBody>
      </p:sp>
      <p:sp>
        <p:nvSpPr>
          <p:cNvPr id="6" name="21 Altbilgi Yer Tutucusu">
            <a:extLst>
              <a:ext uri="{FF2B5EF4-FFF2-40B4-BE49-F238E27FC236}">
                <a16:creationId xmlns:a16="http://schemas.microsoft.com/office/drawing/2014/main" id="{59DB0034-B8F7-7DCE-CCDE-2A3E2CA6B8A7}"/>
              </a:ext>
            </a:extLst>
          </p:cNvPr>
          <p:cNvSpPr>
            <a:spLocks noGrp="1"/>
          </p:cNvSpPr>
          <p:nvPr>
            <p:ph type="ftr" sz="quarter" idx="11"/>
          </p:nvPr>
        </p:nvSpPr>
        <p:spPr/>
        <p:txBody>
          <a:bodyPr/>
          <a:lstStyle>
            <a:lvl1pPr>
              <a:defRPr/>
            </a:lvl1pPr>
          </a:lstStyle>
          <a:p>
            <a:pPr>
              <a:defRPr/>
            </a:pPr>
            <a:endParaRPr lang="tr-TR"/>
          </a:p>
        </p:txBody>
      </p:sp>
      <p:sp>
        <p:nvSpPr>
          <p:cNvPr id="7" name="17 Slayt Numarası Yer Tutucusu">
            <a:extLst>
              <a:ext uri="{FF2B5EF4-FFF2-40B4-BE49-F238E27FC236}">
                <a16:creationId xmlns:a16="http://schemas.microsoft.com/office/drawing/2014/main" id="{60882D6D-A4FF-FABD-7AB1-3015CFBECC23}"/>
              </a:ext>
            </a:extLst>
          </p:cNvPr>
          <p:cNvSpPr>
            <a:spLocks noGrp="1"/>
          </p:cNvSpPr>
          <p:nvPr>
            <p:ph type="sldNum" sz="quarter" idx="12"/>
          </p:nvPr>
        </p:nvSpPr>
        <p:spPr/>
        <p:txBody>
          <a:bodyPr/>
          <a:lstStyle>
            <a:lvl1pPr>
              <a:defRPr/>
            </a:lvl1pPr>
          </a:lstStyle>
          <a:p>
            <a:pPr>
              <a:defRPr/>
            </a:pPr>
            <a:fld id="{C19AD45D-7DE7-4765-9C70-ADCBE5F6B943}" type="slidenum">
              <a:rPr lang="tr-TR" altLang="tr-TR"/>
              <a:pPr>
                <a:defRPr/>
              </a:pPr>
              <a:t>‹#›</a:t>
            </a:fld>
            <a:endParaRPr lang="tr-TR" altLang="tr-TR"/>
          </a:p>
        </p:txBody>
      </p:sp>
    </p:spTree>
    <p:extLst>
      <p:ext uri="{BB962C8B-B14F-4D97-AF65-F5344CB8AC3E}">
        <p14:creationId xmlns:p14="http://schemas.microsoft.com/office/powerpoint/2010/main" val="993811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a:extLst>
              <a:ext uri="{FF2B5EF4-FFF2-40B4-BE49-F238E27FC236}">
                <a16:creationId xmlns:a16="http://schemas.microsoft.com/office/drawing/2014/main" id="{65C7BB54-6640-8203-2F47-54839F4B2A49}"/>
              </a:ext>
            </a:extLst>
          </p:cNvPr>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14 Dik Üçgen">
            <a:extLst>
              <a:ext uri="{FF2B5EF4-FFF2-40B4-BE49-F238E27FC236}">
                <a16:creationId xmlns:a16="http://schemas.microsoft.com/office/drawing/2014/main" id="{0711D8E3-AF7C-0C6E-E79F-0AFEFA0B45BC}"/>
              </a:ext>
            </a:extLst>
          </p:cNvPr>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15 Serbest Form">
            <a:extLst>
              <a:ext uri="{FF2B5EF4-FFF2-40B4-BE49-F238E27FC236}">
                <a16:creationId xmlns:a16="http://schemas.microsoft.com/office/drawing/2014/main" id="{272D7CBD-A68E-EDBF-7B9F-7346F3FEB06B}"/>
              </a:ext>
            </a:extLst>
          </p:cNvPr>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cs typeface="+mn-cs"/>
            </a:endParaRPr>
          </a:p>
        </p:txBody>
      </p:sp>
      <p:sp>
        <p:nvSpPr>
          <p:cNvPr id="8" name="16 Serbest Form">
            <a:extLst>
              <a:ext uri="{FF2B5EF4-FFF2-40B4-BE49-F238E27FC236}">
                <a16:creationId xmlns:a16="http://schemas.microsoft.com/office/drawing/2014/main" id="{470512AA-C063-79D1-C6E1-830296ECC4B4}"/>
              </a:ext>
            </a:extLst>
          </p:cNvPr>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cs typeface="+mn-cs"/>
            </a:endParaRPr>
          </a:p>
        </p:txBody>
      </p:sp>
      <p:sp>
        <p:nvSpPr>
          <p:cNvPr id="2" name="1 Başlık"/>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tr-TR"/>
              <a:t>Asıl başlık stili için tıklatın</a:t>
            </a:r>
            <a:endParaRPr lang="en-US"/>
          </a:p>
        </p:txBody>
      </p:sp>
      <p:sp>
        <p:nvSpPr>
          <p:cNvPr id="4" name="3 Metin Yer Tutucusu"/>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a:t>Asıl metin stillerini düzenlemek için tıklatın</a:t>
            </a: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a:t>Resim eklemek için simgeyi tıklatın</a:t>
            </a:r>
            <a:endParaRPr lang="en-US" noProof="0" dirty="0"/>
          </a:p>
        </p:txBody>
      </p:sp>
      <p:sp>
        <p:nvSpPr>
          <p:cNvPr id="9" name="4 Veri Yer Tutucusu">
            <a:extLst>
              <a:ext uri="{FF2B5EF4-FFF2-40B4-BE49-F238E27FC236}">
                <a16:creationId xmlns:a16="http://schemas.microsoft.com/office/drawing/2014/main" id="{3FADAA45-50F8-BBCA-B98C-01C8590185D2}"/>
              </a:ext>
            </a:extLst>
          </p:cNvPr>
          <p:cNvSpPr>
            <a:spLocks noGrp="1"/>
          </p:cNvSpPr>
          <p:nvPr>
            <p:ph type="dt" sz="half" idx="10"/>
          </p:nvPr>
        </p:nvSpPr>
        <p:spPr/>
        <p:txBody>
          <a:bodyPr/>
          <a:lstStyle>
            <a:lvl1pPr>
              <a:defRPr/>
            </a:lvl1pPr>
          </a:lstStyle>
          <a:p>
            <a:pPr>
              <a:defRPr/>
            </a:pPr>
            <a:fld id="{9BB50F93-CE4D-4C7E-B236-1F3A68EF47F4}" type="datetimeFigureOut">
              <a:rPr lang="tr-TR"/>
              <a:pPr>
                <a:defRPr/>
              </a:pPr>
              <a:t>22.03.2024</a:t>
            </a:fld>
            <a:endParaRPr lang="tr-TR"/>
          </a:p>
        </p:txBody>
      </p:sp>
      <p:sp>
        <p:nvSpPr>
          <p:cNvPr id="10" name="5 Altbilgi Yer Tutucusu">
            <a:extLst>
              <a:ext uri="{FF2B5EF4-FFF2-40B4-BE49-F238E27FC236}">
                <a16:creationId xmlns:a16="http://schemas.microsoft.com/office/drawing/2014/main" id="{C7F7145A-7671-05A1-DB98-B03E10921C6F}"/>
              </a:ext>
            </a:extLst>
          </p:cNvPr>
          <p:cNvSpPr>
            <a:spLocks noGrp="1"/>
          </p:cNvSpPr>
          <p:nvPr>
            <p:ph type="ftr" sz="quarter" idx="11"/>
          </p:nvPr>
        </p:nvSpPr>
        <p:spPr/>
        <p:txBody>
          <a:bodyPr/>
          <a:lstStyle>
            <a:lvl1pPr>
              <a:defRPr/>
            </a:lvl1pPr>
          </a:lstStyle>
          <a:p>
            <a:pPr>
              <a:defRPr/>
            </a:pPr>
            <a:endParaRPr lang="tr-TR"/>
          </a:p>
        </p:txBody>
      </p:sp>
      <p:sp>
        <p:nvSpPr>
          <p:cNvPr id="11" name="6 Slayt Numarası Yer Tutucusu">
            <a:extLst>
              <a:ext uri="{FF2B5EF4-FFF2-40B4-BE49-F238E27FC236}">
                <a16:creationId xmlns:a16="http://schemas.microsoft.com/office/drawing/2014/main" id="{738253F4-46F8-27DA-430A-0E7B881F9CA9}"/>
              </a:ext>
            </a:extLst>
          </p:cNvPr>
          <p:cNvSpPr>
            <a:spLocks noGrp="1"/>
          </p:cNvSpPr>
          <p:nvPr>
            <p:ph type="sldNum" sz="quarter" idx="12"/>
          </p:nvPr>
        </p:nvSpPr>
        <p:spPr>
          <a:xfrm>
            <a:off x="8077200" y="6356350"/>
            <a:ext cx="609600" cy="365125"/>
          </a:xfrm>
        </p:spPr>
        <p:txBody>
          <a:bodyPr/>
          <a:lstStyle>
            <a:lvl1pPr>
              <a:defRPr/>
            </a:lvl1pPr>
          </a:lstStyle>
          <a:p>
            <a:pPr>
              <a:defRPr/>
            </a:pPr>
            <a:fld id="{678C46E3-9903-42C4-9DB8-E7E864BDAFEE}" type="slidenum">
              <a:rPr lang="tr-TR" altLang="tr-TR"/>
              <a:pPr>
                <a:defRPr/>
              </a:pPr>
              <a:t>‹#›</a:t>
            </a:fld>
            <a:endParaRPr lang="tr-TR" altLang="tr-TR"/>
          </a:p>
        </p:txBody>
      </p:sp>
    </p:spTree>
    <p:extLst>
      <p:ext uri="{BB962C8B-B14F-4D97-AF65-F5344CB8AC3E}">
        <p14:creationId xmlns:p14="http://schemas.microsoft.com/office/powerpoint/2010/main" val="3847430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a:extLst>
              <a:ext uri="{FF2B5EF4-FFF2-40B4-BE49-F238E27FC236}">
                <a16:creationId xmlns:a16="http://schemas.microsoft.com/office/drawing/2014/main" id="{EE67AF4E-202D-7934-C6B6-1C35084FC9E8}"/>
              </a:ext>
            </a:extLst>
          </p:cNvPr>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cs typeface="+mn-cs"/>
            </a:endParaRPr>
          </a:p>
        </p:txBody>
      </p:sp>
      <p:sp>
        <p:nvSpPr>
          <p:cNvPr id="8" name="7 Serbest Form">
            <a:extLst>
              <a:ext uri="{FF2B5EF4-FFF2-40B4-BE49-F238E27FC236}">
                <a16:creationId xmlns:a16="http://schemas.microsoft.com/office/drawing/2014/main" id="{376EFFD8-5F2D-B9E8-086D-FDE774E893BD}"/>
              </a:ext>
            </a:extLst>
          </p:cNvPr>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cs typeface="+mn-cs"/>
            </a:endParaRPr>
          </a:p>
        </p:txBody>
      </p:sp>
      <p:sp>
        <p:nvSpPr>
          <p:cNvPr id="1028" name="8 Başlık Yer Tutucusu">
            <a:extLst>
              <a:ext uri="{FF2B5EF4-FFF2-40B4-BE49-F238E27FC236}">
                <a16:creationId xmlns:a16="http://schemas.microsoft.com/office/drawing/2014/main" id="{D4B87275-890A-4F78-4A2A-26398C3B80B5}"/>
              </a:ext>
            </a:extLst>
          </p:cNvPr>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a:t>Asıl başlık stili için tıklatın</a:t>
            </a:r>
            <a:endParaRPr lang="en-US" altLang="tr-TR"/>
          </a:p>
        </p:txBody>
      </p:sp>
      <p:sp>
        <p:nvSpPr>
          <p:cNvPr id="1029" name="29 Metin Yer Tutucusu">
            <a:extLst>
              <a:ext uri="{FF2B5EF4-FFF2-40B4-BE49-F238E27FC236}">
                <a16:creationId xmlns:a16="http://schemas.microsoft.com/office/drawing/2014/main" id="{0AB18D2F-7B7E-1F0C-ECAB-486F3831757E}"/>
              </a:ext>
            </a:extLst>
          </p:cNvPr>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endParaRPr lang="en-US" altLang="tr-TR"/>
          </a:p>
        </p:txBody>
      </p:sp>
      <p:sp>
        <p:nvSpPr>
          <p:cNvPr id="10" name="9 Veri Yer Tutucusu">
            <a:extLst>
              <a:ext uri="{FF2B5EF4-FFF2-40B4-BE49-F238E27FC236}">
                <a16:creationId xmlns:a16="http://schemas.microsoft.com/office/drawing/2014/main" id="{3E4A769E-BF0B-F534-D244-1BE3C1166569}"/>
              </a:ext>
            </a:extLst>
          </p:cNvPr>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cs typeface="+mn-cs"/>
              </a:defRPr>
            </a:lvl1pPr>
          </a:lstStyle>
          <a:p>
            <a:pPr>
              <a:defRPr/>
            </a:pPr>
            <a:fld id="{62C1FD26-707B-402F-A6C4-1BF02C32C419}" type="datetimeFigureOut">
              <a:rPr lang="tr-TR"/>
              <a:pPr>
                <a:defRPr/>
              </a:pPr>
              <a:t>22.03.2024</a:t>
            </a:fld>
            <a:endParaRPr lang="tr-TR"/>
          </a:p>
        </p:txBody>
      </p:sp>
      <p:sp>
        <p:nvSpPr>
          <p:cNvPr id="22" name="21 Altbilgi Yer Tutucusu">
            <a:extLst>
              <a:ext uri="{FF2B5EF4-FFF2-40B4-BE49-F238E27FC236}">
                <a16:creationId xmlns:a16="http://schemas.microsoft.com/office/drawing/2014/main" id="{DA330435-0CE9-4876-7A3A-83113B82D487}"/>
              </a:ext>
            </a:extLst>
          </p:cNvPr>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cs typeface="+mn-cs"/>
              </a:defRPr>
            </a:lvl1pPr>
          </a:lstStyle>
          <a:p>
            <a:pPr>
              <a:defRPr/>
            </a:pPr>
            <a:endParaRPr lang="tr-TR"/>
          </a:p>
        </p:txBody>
      </p:sp>
      <p:sp>
        <p:nvSpPr>
          <p:cNvPr id="18" name="17 Slayt Numarası Yer Tutucusu">
            <a:extLst>
              <a:ext uri="{FF2B5EF4-FFF2-40B4-BE49-F238E27FC236}">
                <a16:creationId xmlns:a16="http://schemas.microsoft.com/office/drawing/2014/main" id="{FD929F77-AD74-89F8-7590-C488ACE436E2}"/>
              </a:ext>
            </a:extLst>
          </p:cNvPr>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defRPr>
            </a:lvl1pPr>
          </a:lstStyle>
          <a:p>
            <a:pPr>
              <a:defRPr/>
            </a:pPr>
            <a:fld id="{5A147536-AB31-4653-82EB-427A8FDDD95C}" type="slidenum">
              <a:rPr lang="tr-TR" altLang="tr-TR"/>
              <a:pPr>
                <a:defRPr/>
              </a:pPr>
              <a:t>‹#›</a:t>
            </a:fld>
            <a:endParaRPr lang="tr-TR" altLang="tr-TR"/>
          </a:p>
        </p:txBody>
      </p:sp>
      <p:grpSp>
        <p:nvGrpSpPr>
          <p:cNvPr id="1033" name="1 Grup">
            <a:extLst>
              <a:ext uri="{FF2B5EF4-FFF2-40B4-BE49-F238E27FC236}">
                <a16:creationId xmlns:a16="http://schemas.microsoft.com/office/drawing/2014/main" id="{5F3AB256-BC35-73B8-71A0-8F7FE266A1C0}"/>
              </a:ext>
            </a:extLst>
          </p:cNvPr>
          <p:cNvGrpSpPr>
            <a:grpSpLocks/>
          </p:cNvGrpSpPr>
          <p:nvPr/>
        </p:nvGrpSpPr>
        <p:grpSpPr bwMode="auto">
          <a:xfrm>
            <a:off x="-19050" y="203200"/>
            <a:ext cx="9180513" cy="647700"/>
            <a:chOff x="-19045" y="216550"/>
            <a:chExt cx="9180548" cy="649224"/>
          </a:xfrm>
        </p:grpSpPr>
        <p:sp>
          <p:nvSpPr>
            <p:cNvPr id="12" name="11 Serbest Form">
              <a:extLst>
                <a:ext uri="{FF2B5EF4-FFF2-40B4-BE49-F238E27FC236}">
                  <a16:creationId xmlns:a16="http://schemas.microsoft.com/office/drawing/2014/main" id="{4F428D39-DDC3-3BEA-B0FA-8C2EB2E7166C}"/>
                </a:ext>
              </a:extLst>
            </p:cNvPr>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hangingPunct="1">
                <a:defRPr/>
              </a:pPr>
              <a:endParaRPr lang="en-US">
                <a:cs typeface="+mn-cs"/>
              </a:endParaRPr>
            </a:p>
          </p:txBody>
        </p:sp>
        <p:sp>
          <p:nvSpPr>
            <p:cNvPr id="13" name="12 Serbest Form">
              <a:extLst>
                <a:ext uri="{FF2B5EF4-FFF2-40B4-BE49-F238E27FC236}">
                  <a16:creationId xmlns:a16="http://schemas.microsoft.com/office/drawing/2014/main" id="{3378B5EE-E7A6-E718-66B8-026318C10B35}"/>
                </a:ext>
              </a:extLst>
            </p:cNvPr>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hangingPunct="1">
                <a:defRPr/>
              </a:pPr>
              <a:endParaRPr lang="en-US">
                <a:cs typeface="+mn-cs"/>
              </a:endParaRPr>
            </a:p>
          </p:txBody>
        </p:sp>
      </p:grpSp>
    </p:spTree>
  </p:cSld>
  <p:clrMap bg1="lt1" tx1="dk1" bg2="lt2" tx2="dk2" accent1="accent1" accent2="accent2" accent3="accent3" accent4="accent4" accent5="accent5" accent6="accent6" hlink="hlink" folHlink="folHlink"/>
  <p:sldLayoutIdLst>
    <p:sldLayoutId id="2147483867" r:id="rId1"/>
    <p:sldLayoutId id="2147483859" r:id="rId2"/>
    <p:sldLayoutId id="2147483868" r:id="rId3"/>
    <p:sldLayoutId id="2147483860" r:id="rId4"/>
    <p:sldLayoutId id="2147483861" r:id="rId5"/>
    <p:sldLayoutId id="2147483862" r:id="rId6"/>
    <p:sldLayoutId id="2147483863" r:id="rId7"/>
    <p:sldLayoutId id="2147483864" r:id="rId8"/>
    <p:sldLayoutId id="2147483869" r:id="rId9"/>
    <p:sldLayoutId id="2147483865" r:id="rId10"/>
    <p:sldLayoutId id="2147483866"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http://www.toolwire.com/" TargetMode="External"/><Relationship Id="rId3" Type="http://schemas.openxmlformats.org/officeDocument/2006/relationships/hyperlink" Target="http://www.bayinet.com.tr/" TargetMode="External"/><Relationship Id="rId7" Type="http://schemas.openxmlformats.org/officeDocument/2006/relationships/hyperlink" Target="http://www.alibaba.com/" TargetMode="External"/><Relationship Id="rId2" Type="http://schemas.openxmlformats.org/officeDocument/2006/relationships/hyperlink" Target="http://www.pencere.com.tr/" TargetMode="External"/><Relationship Id="rId1" Type="http://schemas.openxmlformats.org/officeDocument/2006/relationships/slideLayout" Target="../slideLayouts/slideLayout7.xml"/><Relationship Id="rId6" Type="http://schemas.openxmlformats.org/officeDocument/2006/relationships/hyperlink" Target="http://www.tedarik.com/" TargetMode="External"/><Relationship Id="rId5" Type="http://schemas.openxmlformats.org/officeDocument/2006/relationships/hyperlink" Target="http://www.oteltedarik.com/" TargetMode="External"/><Relationship Id="rId4" Type="http://schemas.openxmlformats.org/officeDocument/2006/relationships/hyperlink" Target="http://www.tedarikmerkezi.com/" TargetMode="External"/><Relationship Id="rId9" Type="http://schemas.openxmlformats.org/officeDocument/2006/relationships/hyperlink" Target="http://technet.microsoft.com/"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www.expedia.com/" TargetMode="External"/><Relationship Id="rId13" Type="http://schemas.openxmlformats.org/officeDocument/2006/relationships/hyperlink" Target="http://www.kariyer.net/" TargetMode="External"/><Relationship Id="rId3" Type="http://schemas.openxmlformats.org/officeDocument/2006/relationships/hyperlink" Target="http://www.hepsiburada.com/" TargetMode="External"/><Relationship Id="rId7" Type="http://schemas.openxmlformats.org/officeDocument/2006/relationships/hyperlink" Target="http://www.gittigidiyor.com.tr/" TargetMode="External"/><Relationship Id="rId12" Type="http://schemas.openxmlformats.org/officeDocument/2006/relationships/hyperlink" Target="http://www.tatil.com/" TargetMode="External"/><Relationship Id="rId2" Type="http://schemas.openxmlformats.org/officeDocument/2006/relationships/hyperlink" Target="http://www.ceptikla.com/" TargetMode="External"/><Relationship Id="rId1" Type="http://schemas.openxmlformats.org/officeDocument/2006/relationships/slideLayout" Target="../slideLayouts/slideLayout7.xml"/><Relationship Id="rId6" Type="http://schemas.openxmlformats.org/officeDocument/2006/relationships/hyperlink" Target="http://www.ebay.com/" TargetMode="External"/><Relationship Id="rId11" Type="http://schemas.openxmlformats.org/officeDocument/2006/relationships/hyperlink" Target="http://www.superbilet.com/" TargetMode="External"/><Relationship Id="rId5" Type="http://schemas.openxmlformats.org/officeDocument/2006/relationships/hyperlink" Target="http://www.boyner.com.tr/" TargetMode="External"/><Relationship Id="rId10" Type="http://schemas.openxmlformats.org/officeDocument/2006/relationships/hyperlink" Target="http://www.biletix.com.tr/" TargetMode="External"/><Relationship Id="rId4" Type="http://schemas.openxmlformats.org/officeDocument/2006/relationships/hyperlink" Target="http://www.estore.com.tr/" TargetMode="External"/><Relationship Id="rId9" Type="http://schemas.openxmlformats.org/officeDocument/2006/relationships/hyperlink" Target="http://www.travelocity.co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2 Alt Başlık">
            <a:extLst>
              <a:ext uri="{FF2B5EF4-FFF2-40B4-BE49-F238E27FC236}">
                <a16:creationId xmlns:a16="http://schemas.microsoft.com/office/drawing/2014/main" id="{5398E5BE-6E31-E8E1-8868-5F9EC4380ADE}"/>
              </a:ext>
            </a:extLst>
          </p:cNvPr>
          <p:cNvSpPr>
            <a:spLocks noGrp="1"/>
          </p:cNvSpPr>
          <p:nvPr>
            <p:ph type="subTitle" idx="4294967295"/>
          </p:nvPr>
        </p:nvSpPr>
        <p:spPr>
          <a:xfrm>
            <a:off x="0" y="3571875"/>
            <a:ext cx="6726238" cy="746125"/>
          </a:xfrm>
        </p:spPr>
        <p:txBody>
          <a:bodyPr/>
          <a:lstStyle/>
          <a:p>
            <a:pPr marL="0" indent="0" eaLnBrk="1" hangingPunct="1">
              <a:buFont typeface="Arial" panose="020B0604020202020204" pitchFamily="34" charset="0"/>
              <a:buNone/>
            </a:pPr>
            <a:r>
              <a:rPr lang="tr-TR" altLang="tr-TR" sz="2500">
                <a:solidFill>
                  <a:srgbClr val="376092"/>
                </a:solidFill>
              </a:rPr>
              <a:t>.</a:t>
            </a:r>
          </a:p>
        </p:txBody>
      </p:sp>
      <p:sp>
        <p:nvSpPr>
          <p:cNvPr id="6147" name="1 Başlık">
            <a:extLst>
              <a:ext uri="{FF2B5EF4-FFF2-40B4-BE49-F238E27FC236}">
                <a16:creationId xmlns:a16="http://schemas.microsoft.com/office/drawing/2014/main" id="{2E1AA1FE-F431-CEDE-A971-3663D4208805}"/>
              </a:ext>
            </a:extLst>
          </p:cNvPr>
          <p:cNvSpPr txBox="1">
            <a:spLocks/>
          </p:cNvSpPr>
          <p:nvPr/>
        </p:nvSpPr>
        <p:spPr bwMode="auto">
          <a:xfrm>
            <a:off x="142875" y="2214563"/>
            <a:ext cx="8858250" cy="194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spcBef>
                <a:spcPct val="0"/>
              </a:spcBef>
              <a:buClrTx/>
              <a:buSzTx/>
              <a:buFontTx/>
              <a:buNone/>
            </a:pPr>
            <a:r>
              <a:rPr lang="tr-TR" altLang="tr-TR" sz="4300">
                <a:latin typeface="Calibri" panose="020F0502020204030204" pitchFamily="34" charset="0"/>
              </a:rPr>
              <a:t>Elektronik Ticarette Gelir Modelleri</a:t>
            </a:r>
            <a:endParaRPr lang="tr-TR" altLang="tr-TR" sz="4300">
              <a:latin typeface="Arial" panose="020B0604020202020204" pitchFamily="34" charset="0"/>
            </a:endParaRPr>
          </a:p>
        </p:txBody>
      </p:sp>
      <p:sp>
        <p:nvSpPr>
          <p:cNvPr id="6148" name="2 Alt Başlık">
            <a:extLst>
              <a:ext uri="{FF2B5EF4-FFF2-40B4-BE49-F238E27FC236}">
                <a16:creationId xmlns:a16="http://schemas.microsoft.com/office/drawing/2014/main" id="{C54AEECA-AF38-2B4F-60EA-BE739EAA6034}"/>
              </a:ext>
            </a:extLst>
          </p:cNvPr>
          <p:cNvSpPr txBox="1">
            <a:spLocks/>
          </p:cNvSpPr>
          <p:nvPr/>
        </p:nvSpPr>
        <p:spPr bwMode="auto">
          <a:xfrm>
            <a:off x="3132138" y="4365625"/>
            <a:ext cx="3311525"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eaLnBrk="1" hangingPunct="1">
              <a:buClrTx/>
              <a:buSzTx/>
              <a:buFont typeface="Arial" panose="020B0604020202020204" pitchFamily="34" charset="0"/>
              <a:buNone/>
            </a:pPr>
            <a:r>
              <a:rPr lang="tr-TR" altLang="tr-TR" sz="2400">
                <a:latin typeface="Arial" panose="020B0604020202020204" pitchFamily="34" charset="0"/>
              </a:rPr>
              <a:t>Prof.Dr.Dilber Ulaş</a:t>
            </a:r>
          </a:p>
          <a:p>
            <a:pPr algn="ctr" eaLnBrk="1" hangingPunct="1">
              <a:buClrTx/>
              <a:buSzTx/>
              <a:buFont typeface="Arial" panose="020B0604020202020204" pitchFamily="34" charset="0"/>
              <a:buNone/>
            </a:pPr>
            <a:r>
              <a:rPr lang="tr-TR" altLang="tr-TR" sz="2400">
                <a:latin typeface="Arial" panose="020B0604020202020204" pitchFamily="34" charset="0"/>
              </a:rPr>
              <a:t>Ankara Üniversitesi</a:t>
            </a:r>
          </a:p>
          <a:p>
            <a:pPr algn="ctr" eaLnBrk="1" hangingPunct="1">
              <a:buClrTx/>
              <a:buSzTx/>
              <a:buFont typeface="Arial" panose="020B0604020202020204" pitchFamily="34" charset="0"/>
              <a:buNone/>
            </a:pPr>
            <a:r>
              <a:rPr lang="tr-TR" altLang="tr-TR" sz="2400">
                <a:latin typeface="Arial" panose="020B0604020202020204" pitchFamily="34" charset="0"/>
              </a:rPr>
              <a:t>SBF - 2018</a:t>
            </a:r>
          </a:p>
        </p:txBody>
      </p:sp>
      <p:sp>
        <p:nvSpPr>
          <p:cNvPr id="6149" name="Rectangle 6">
            <a:extLst>
              <a:ext uri="{FF2B5EF4-FFF2-40B4-BE49-F238E27FC236}">
                <a16:creationId xmlns:a16="http://schemas.microsoft.com/office/drawing/2014/main" id="{45C2EABD-C2E4-7523-5B51-2002434F8BEE}"/>
              </a:ext>
            </a:extLst>
          </p:cNvPr>
          <p:cNvSpPr>
            <a:spLocks noChangeArrowheads="1"/>
          </p:cNvSpPr>
          <p:nvPr/>
        </p:nvSpPr>
        <p:spPr bwMode="auto">
          <a:xfrm>
            <a:off x="0" y="6680200"/>
            <a:ext cx="9144000" cy="177800"/>
          </a:xfrm>
          <a:prstGeom prst="rect">
            <a:avLst/>
          </a:prstGeom>
          <a:solidFill>
            <a:srgbClr val="E1003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0"/>
              </a:spcBef>
              <a:buClrTx/>
              <a:buSzTx/>
              <a:buFontTx/>
              <a:buNone/>
            </a:pPr>
            <a:endParaRPr lang="tr-TR" altLang="tr-TR" sz="1800">
              <a:latin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D545BFB-D683-7D9A-2EDA-429ADA991E3D}"/>
              </a:ext>
            </a:extLst>
          </p:cNvPr>
          <p:cNvSpPr>
            <a:spLocks noGrp="1" noRot="1"/>
          </p:cNvSpPr>
          <p:nvPr>
            <p:ph type="title"/>
          </p:nvPr>
        </p:nvSpPr>
        <p:spPr/>
        <p:txBody>
          <a:bodyPr/>
          <a:lstStyle/>
          <a:p>
            <a:pPr eaLnBrk="1" hangingPunct="1"/>
            <a:r>
              <a:rPr lang="tr-TR" altLang="tr-TR"/>
              <a:t>?</a:t>
            </a:r>
          </a:p>
        </p:txBody>
      </p:sp>
      <p:sp>
        <p:nvSpPr>
          <p:cNvPr id="15363" name="Rectangle 3">
            <a:extLst>
              <a:ext uri="{FF2B5EF4-FFF2-40B4-BE49-F238E27FC236}">
                <a16:creationId xmlns:a16="http://schemas.microsoft.com/office/drawing/2014/main" id="{077EF9E8-E1A3-2348-BFDA-FCB785F55616}"/>
              </a:ext>
            </a:extLst>
          </p:cNvPr>
          <p:cNvSpPr>
            <a:spLocks noGrp="1" noRot="1"/>
          </p:cNvSpPr>
          <p:nvPr>
            <p:ph idx="1"/>
          </p:nvPr>
        </p:nvSpPr>
        <p:spPr/>
        <p:txBody>
          <a:bodyPr/>
          <a:lstStyle/>
          <a:p>
            <a:pPr eaLnBrk="1" hangingPunct="1"/>
            <a:r>
              <a:rPr lang="en-US" altLang="tr-TR" b="1"/>
              <a:t>( _______________ tipi e-ticaret, </a:t>
            </a:r>
            <a:r>
              <a:rPr lang="tr-TR" altLang="tr-TR" b="1"/>
              <a:t>gerçekleşen tüm </a:t>
            </a:r>
            <a:r>
              <a:rPr lang="en-US" altLang="tr-TR" b="1"/>
              <a:t>e-ticaretin en </a:t>
            </a:r>
            <a:r>
              <a:rPr lang="tr-TR" altLang="tr-TR" b="1"/>
              <a:t>büyük payını oluşturur.</a:t>
            </a:r>
            <a:r>
              <a:rPr lang="en-US" altLang="tr-TR" b="1"/>
              <a:t>) </a:t>
            </a:r>
          </a:p>
          <a:p>
            <a:pPr eaLnBrk="1" hangingPunct="1"/>
            <a:r>
              <a:rPr lang="en-US" altLang="tr-TR" b="1"/>
              <a:t>a- B2C</a:t>
            </a:r>
          </a:p>
          <a:p>
            <a:pPr eaLnBrk="1" hangingPunct="1"/>
            <a:r>
              <a:rPr lang="en-US" altLang="tr-TR" b="1"/>
              <a:t>b- B2B</a:t>
            </a:r>
          </a:p>
          <a:p>
            <a:pPr eaLnBrk="1" hangingPunct="1"/>
            <a:r>
              <a:rPr lang="en-US" altLang="tr-TR" b="1"/>
              <a:t>c- C2C</a:t>
            </a:r>
          </a:p>
          <a:p>
            <a:pPr eaLnBrk="1" hangingPunct="1"/>
            <a:r>
              <a:rPr lang="en-US" altLang="tr-TR" b="1"/>
              <a:t>d- C2B</a:t>
            </a:r>
            <a:endParaRPr lang="tr-TR" altLang="tr-TR" b="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Başlık">
            <a:extLst>
              <a:ext uri="{FF2B5EF4-FFF2-40B4-BE49-F238E27FC236}">
                <a16:creationId xmlns:a16="http://schemas.microsoft.com/office/drawing/2014/main" id="{3B321636-354E-F29C-C6BE-6EC70AE2CD05}"/>
              </a:ext>
            </a:extLst>
          </p:cNvPr>
          <p:cNvSpPr>
            <a:spLocks noGrp="1"/>
          </p:cNvSpPr>
          <p:nvPr>
            <p:ph type="title" idx="4294967295"/>
          </p:nvPr>
        </p:nvSpPr>
        <p:spPr>
          <a:xfrm>
            <a:off x="0" y="0"/>
            <a:ext cx="8229600" cy="1143000"/>
          </a:xfrm>
        </p:spPr>
        <p:txBody>
          <a:bodyPr/>
          <a:lstStyle/>
          <a:p>
            <a:pPr eaLnBrk="1" hangingPunct="1"/>
            <a:r>
              <a:rPr lang="tr-TR" altLang="tr-TR"/>
              <a:t>E-Ticaret / B2B ne sunar?</a:t>
            </a:r>
          </a:p>
        </p:txBody>
      </p:sp>
      <p:sp>
        <p:nvSpPr>
          <p:cNvPr id="16387" name="Rectangle 3">
            <a:extLst>
              <a:ext uri="{FF2B5EF4-FFF2-40B4-BE49-F238E27FC236}">
                <a16:creationId xmlns:a16="http://schemas.microsoft.com/office/drawing/2014/main" id="{AEC0B817-C99B-1B5E-8C8F-1252FB506D09}"/>
              </a:ext>
            </a:extLst>
          </p:cNvPr>
          <p:cNvSpPr txBox="1">
            <a:spLocks noChangeArrowheads="1"/>
          </p:cNvSpPr>
          <p:nvPr/>
        </p:nvSpPr>
        <p:spPr bwMode="auto">
          <a:xfrm>
            <a:off x="252413" y="1341438"/>
            <a:ext cx="8594725" cy="501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lnSpc>
                <a:spcPct val="90000"/>
              </a:lnSpc>
              <a:spcBef>
                <a:spcPct val="0"/>
              </a:spcBef>
              <a:buClrTx/>
              <a:buSzTx/>
              <a:buFontTx/>
              <a:buNone/>
            </a:pPr>
            <a:r>
              <a:rPr lang="tr-TR" altLang="tr-TR" sz="2000" b="1">
                <a:latin typeface="Calibri" panose="020F0502020204030204" pitchFamily="34" charset="0"/>
              </a:rPr>
              <a:t>A.</a:t>
            </a:r>
            <a:r>
              <a:rPr lang="tr-TR" altLang="tr-TR" sz="2000">
                <a:latin typeface="Calibri" panose="020F0502020204030204" pitchFamily="34" charset="0"/>
              </a:rPr>
              <a:t> </a:t>
            </a:r>
            <a:r>
              <a:rPr lang="tr-TR" altLang="tr-TR" sz="2000" b="1">
                <a:solidFill>
                  <a:srgbClr val="CC0000"/>
                </a:solidFill>
                <a:latin typeface="Calibri" panose="020F0502020204030204" pitchFamily="34" charset="0"/>
              </a:rPr>
              <a:t>KATALOG HİZMETİ</a:t>
            </a:r>
          </a:p>
          <a:p>
            <a:pPr lvl="1" eaLnBrk="1" hangingPunct="1">
              <a:lnSpc>
                <a:spcPct val="90000"/>
              </a:lnSpc>
              <a:spcBef>
                <a:spcPct val="0"/>
              </a:spcBef>
              <a:buClrTx/>
              <a:buSzTx/>
              <a:buFontTx/>
              <a:buNone/>
            </a:pPr>
            <a:r>
              <a:rPr lang="tr-TR" altLang="tr-TR" sz="1800">
                <a:latin typeface="Calibri" panose="020F0502020204030204" pitchFamily="34" charset="0"/>
              </a:rPr>
              <a:t>B2B siteleri, şirketlere kendilerini ve ürünlerini tanıtıcı gerçek hayatta</a:t>
            </a:r>
          </a:p>
          <a:p>
            <a:pPr lvl="1" eaLnBrk="1" hangingPunct="1">
              <a:lnSpc>
                <a:spcPct val="90000"/>
              </a:lnSpc>
              <a:spcBef>
                <a:spcPct val="0"/>
              </a:spcBef>
              <a:buClrTx/>
              <a:buSzTx/>
              <a:buFontTx/>
              <a:buNone/>
            </a:pPr>
            <a:r>
              <a:rPr lang="tr-TR" altLang="tr-TR" sz="1800">
                <a:latin typeface="Calibri" panose="020F0502020204030204" pitchFamily="34" charset="0"/>
              </a:rPr>
              <a:t>potansiyel müşterilere gönderdiğiniz kataloglardan ya da broşürlerden farkı</a:t>
            </a:r>
          </a:p>
          <a:p>
            <a:pPr lvl="1" eaLnBrk="1" hangingPunct="1">
              <a:lnSpc>
                <a:spcPct val="90000"/>
              </a:lnSpc>
              <a:spcBef>
                <a:spcPct val="0"/>
              </a:spcBef>
              <a:buClrTx/>
              <a:buSzTx/>
              <a:buFontTx/>
              <a:buNone/>
            </a:pPr>
            <a:r>
              <a:rPr lang="tr-TR" altLang="tr-TR" sz="1800">
                <a:latin typeface="Calibri" panose="020F0502020204030204" pitchFamily="34" charset="0"/>
              </a:rPr>
              <a:t>olmayan online kataloglar sağlar.</a:t>
            </a:r>
          </a:p>
          <a:p>
            <a:pPr eaLnBrk="1" hangingPunct="1">
              <a:lnSpc>
                <a:spcPct val="90000"/>
              </a:lnSpc>
              <a:spcBef>
                <a:spcPct val="0"/>
              </a:spcBef>
              <a:buClrTx/>
              <a:buSzTx/>
              <a:buFontTx/>
              <a:buNone/>
            </a:pPr>
            <a:r>
              <a:rPr lang="tr-TR" altLang="tr-TR" sz="2000" b="1">
                <a:latin typeface="Calibri" panose="020F0502020204030204" pitchFamily="34" charset="0"/>
              </a:rPr>
              <a:t>B.</a:t>
            </a:r>
            <a:r>
              <a:rPr lang="tr-TR" altLang="tr-TR" sz="2000">
                <a:latin typeface="Calibri" panose="020F0502020204030204" pitchFamily="34" charset="0"/>
              </a:rPr>
              <a:t> </a:t>
            </a:r>
            <a:r>
              <a:rPr lang="tr-TR" altLang="tr-TR" sz="2000" b="1">
                <a:solidFill>
                  <a:srgbClr val="CC0000"/>
                </a:solidFill>
                <a:latin typeface="Calibri" panose="020F0502020204030204" pitchFamily="34" charset="0"/>
              </a:rPr>
              <a:t>ALIM SATIM HİZMETLERİ</a:t>
            </a:r>
          </a:p>
          <a:p>
            <a:pPr lvl="1" eaLnBrk="1" hangingPunct="1">
              <a:lnSpc>
                <a:spcPct val="90000"/>
              </a:lnSpc>
              <a:spcBef>
                <a:spcPct val="0"/>
              </a:spcBef>
              <a:buClrTx/>
              <a:buSzTx/>
              <a:buFontTx/>
              <a:buNone/>
            </a:pPr>
            <a:r>
              <a:rPr lang="tr-TR" altLang="tr-TR" sz="1800">
                <a:latin typeface="Calibri" panose="020F0502020204030204" pitchFamily="34" charset="0"/>
              </a:rPr>
              <a:t>B2B sitelerinin önemli bir bölümü, üyelerine kendi aralarında online ticaret</a:t>
            </a:r>
          </a:p>
          <a:p>
            <a:pPr lvl="1" eaLnBrk="1" hangingPunct="1">
              <a:lnSpc>
                <a:spcPct val="90000"/>
              </a:lnSpc>
              <a:spcBef>
                <a:spcPct val="0"/>
              </a:spcBef>
              <a:buClrTx/>
              <a:buSzTx/>
              <a:buFontTx/>
              <a:buNone/>
            </a:pPr>
            <a:r>
              <a:rPr lang="tr-TR" altLang="tr-TR" sz="1800">
                <a:latin typeface="Calibri" panose="020F0502020204030204" pitchFamily="34" charset="0"/>
              </a:rPr>
              <a:t>yapma olanağı sağlayarak alıcı ile satıcı şirket arasındaki alışverişe ilişkin</a:t>
            </a:r>
          </a:p>
          <a:p>
            <a:pPr lvl="1" eaLnBrk="1" hangingPunct="1">
              <a:lnSpc>
                <a:spcPct val="90000"/>
              </a:lnSpc>
              <a:spcBef>
                <a:spcPct val="0"/>
              </a:spcBef>
              <a:buClrTx/>
              <a:buSzTx/>
              <a:buFontTx/>
              <a:buNone/>
            </a:pPr>
            <a:r>
              <a:rPr lang="tr-TR" altLang="tr-TR" sz="1800">
                <a:latin typeface="Calibri" panose="020F0502020204030204" pitchFamily="34" charset="0"/>
              </a:rPr>
              <a:t>bütün süreçler elektronik ortamda gerçekleşir. </a:t>
            </a:r>
          </a:p>
          <a:p>
            <a:pPr eaLnBrk="1" hangingPunct="1">
              <a:lnSpc>
                <a:spcPct val="90000"/>
              </a:lnSpc>
              <a:spcBef>
                <a:spcPct val="0"/>
              </a:spcBef>
              <a:buClrTx/>
              <a:buSzTx/>
              <a:buFontTx/>
              <a:buNone/>
            </a:pPr>
            <a:r>
              <a:rPr lang="tr-TR" altLang="tr-TR" sz="2000" b="1">
                <a:latin typeface="Calibri" panose="020F0502020204030204" pitchFamily="34" charset="0"/>
              </a:rPr>
              <a:t>C.</a:t>
            </a:r>
            <a:r>
              <a:rPr lang="tr-TR" altLang="tr-TR" sz="2000">
                <a:latin typeface="Calibri" panose="020F0502020204030204" pitchFamily="34" charset="0"/>
              </a:rPr>
              <a:t> </a:t>
            </a:r>
            <a:r>
              <a:rPr lang="tr-TR" altLang="tr-TR" sz="2000" b="1">
                <a:solidFill>
                  <a:srgbClr val="CC0000"/>
                </a:solidFill>
                <a:latin typeface="Calibri" panose="020F0502020204030204" pitchFamily="34" charset="0"/>
              </a:rPr>
              <a:t>MÜZAYEDE HİZMETLERİ</a:t>
            </a:r>
            <a:r>
              <a:rPr lang="tr-TR" altLang="tr-TR" sz="2000">
                <a:latin typeface="Calibri" panose="020F0502020204030204" pitchFamily="34" charset="0"/>
              </a:rPr>
              <a:t> </a:t>
            </a:r>
          </a:p>
          <a:p>
            <a:pPr lvl="1" eaLnBrk="1" hangingPunct="1">
              <a:lnSpc>
                <a:spcPct val="90000"/>
              </a:lnSpc>
              <a:spcBef>
                <a:spcPct val="0"/>
              </a:spcBef>
              <a:buClrTx/>
              <a:buSzTx/>
              <a:buFontTx/>
              <a:buNone/>
            </a:pPr>
            <a:r>
              <a:rPr lang="tr-TR" altLang="tr-TR" sz="1800">
                <a:latin typeface="Calibri" panose="020F0502020204030204" pitchFamily="34" charset="0"/>
              </a:rPr>
              <a:t>B2B Sitelerinin bir çoğu tıpkı bireysel tüketicilere yönelik açık artırma</a:t>
            </a:r>
          </a:p>
          <a:p>
            <a:pPr lvl="1" eaLnBrk="1" hangingPunct="1">
              <a:lnSpc>
                <a:spcPct val="90000"/>
              </a:lnSpc>
              <a:spcBef>
                <a:spcPct val="0"/>
              </a:spcBef>
              <a:buClrTx/>
              <a:buSzTx/>
              <a:buFontTx/>
              <a:buNone/>
            </a:pPr>
            <a:r>
              <a:rPr lang="tr-TR" altLang="tr-TR" sz="1800">
                <a:latin typeface="Calibri" panose="020F0502020204030204" pitchFamily="34" charset="0"/>
              </a:rPr>
              <a:t>sitelerinde olduğu gibi açık artırma (ya da eksiltme) yapılmasına imkan tanır.</a:t>
            </a:r>
          </a:p>
          <a:p>
            <a:pPr lvl="1" eaLnBrk="1" hangingPunct="1">
              <a:lnSpc>
                <a:spcPct val="90000"/>
              </a:lnSpc>
              <a:spcBef>
                <a:spcPct val="0"/>
              </a:spcBef>
              <a:buClrTx/>
              <a:buSzTx/>
              <a:buFontTx/>
              <a:buNone/>
            </a:pPr>
            <a:r>
              <a:rPr lang="tr-TR" altLang="tr-TR" sz="1800">
                <a:latin typeface="Calibri" panose="020F0502020204030204" pitchFamily="34" charset="0"/>
              </a:rPr>
              <a:t>B2B şirketten şirkete gerçekleşen açık artırma ile şirketlerin stoklarında kalan</a:t>
            </a:r>
          </a:p>
          <a:p>
            <a:pPr lvl="1" eaLnBrk="1" hangingPunct="1">
              <a:lnSpc>
                <a:spcPct val="90000"/>
              </a:lnSpc>
              <a:spcBef>
                <a:spcPct val="0"/>
              </a:spcBef>
              <a:buClrTx/>
              <a:buSzTx/>
              <a:buFontTx/>
              <a:buNone/>
            </a:pPr>
            <a:r>
              <a:rPr lang="tr-TR" altLang="tr-TR" sz="1800">
                <a:latin typeface="Calibri" panose="020F0502020204030204" pitchFamily="34" charset="0"/>
              </a:rPr>
              <a:t>ürünleri satma, ya da toptan ticarete yönelik özel kampanyalar yapma fırsatını</a:t>
            </a:r>
          </a:p>
          <a:p>
            <a:pPr lvl="1" eaLnBrk="1" hangingPunct="1">
              <a:lnSpc>
                <a:spcPct val="90000"/>
              </a:lnSpc>
              <a:spcBef>
                <a:spcPct val="0"/>
              </a:spcBef>
              <a:buClrTx/>
              <a:buSzTx/>
              <a:buFontTx/>
              <a:buNone/>
            </a:pPr>
            <a:r>
              <a:rPr lang="tr-TR" altLang="tr-TR" sz="1800">
                <a:latin typeface="Calibri" panose="020F0502020204030204" pitchFamily="34" charset="0"/>
              </a:rPr>
              <a:t>sunar.</a:t>
            </a:r>
          </a:p>
          <a:p>
            <a:pPr eaLnBrk="1" hangingPunct="1">
              <a:lnSpc>
                <a:spcPct val="90000"/>
              </a:lnSpc>
              <a:spcBef>
                <a:spcPct val="0"/>
              </a:spcBef>
              <a:buClrTx/>
              <a:buSzTx/>
              <a:buFontTx/>
              <a:buNone/>
            </a:pPr>
            <a:r>
              <a:rPr lang="tr-TR" altLang="tr-TR" sz="2000" b="1">
                <a:latin typeface="Calibri" panose="020F0502020204030204" pitchFamily="34" charset="0"/>
              </a:rPr>
              <a:t>D.</a:t>
            </a:r>
            <a:r>
              <a:rPr lang="tr-TR" altLang="tr-TR" sz="2000">
                <a:latin typeface="Calibri" panose="020F0502020204030204" pitchFamily="34" charset="0"/>
              </a:rPr>
              <a:t> </a:t>
            </a:r>
            <a:r>
              <a:rPr lang="tr-TR" altLang="tr-TR" sz="2000" b="1">
                <a:solidFill>
                  <a:srgbClr val="CC0000"/>
                </a:solidFill>
                <a:latin typeface="Calibri" panose="020F0502020204030204" pitchFamily="34" charset="0"/>
              </a:rPr>
              <a:t>BİLGİ DEĞİŞ TOKUŞU HİZMETİ</a:t>
            </a:r>
          </a:p>
          <a:p>
            <a:pPr lvl="1" eaLnBrk="1" hangingPunct="1">
              <a:lnSpc>
                <a:spcPct val="90000"/>
              </a:lnSpc>
              <a:spcBef>
                <a:spcPct val="0"/>
              </a:spcBef>
              <a:buClrTx/>
              <a:buSzTx/>
              <a:buFontTx/>
              <a:buNone/>
            </a:pPr>
            <a:r>
              <a:rPr lang="tr-TR" altLang="tr-TR" sz="1800">
                <a:latin typeface="Calibri" panose="020F0502020204030204" pitchFamily="34" charset="0"/>
              </a:rPr>
              <a:t>B2B sitelerinin en temel işlevi ise, bu siteler aracılığıyla bir araya gelen</a:t>
            </a:r>
          </a:p>
          <a:p>
            <a:pPr lvl="1" eaLnBrk="1" hangingPunct="1">
              <a:lnSpc>
                <a:spcPct val="90000"/>
              </a:lnSpc>
              <a:spcBef>
                <a:spcPct val="0"/>
              </a:spcBef>
              <a:buClrTx/>
              <a:buSzTx/>
              <a:buFontTx/>
              <a:buNone/>
            </a:pPr>
            <a:r>
              <a:rPr lang="tr-TR" altLang="tr-TR" sz="1800">
                <a:latin typeface="Calibri" panose="020F0502020204030204" pitchFamily="34" charset="0"/>
              </a:rPr>
              <a:t>şirketlerin birbirlerini alım satım taleplerinden haberdar etmeleridir. Bu</a:t>
            </a:r>
          </a:p>
          <a:p>
            <a:pPr lvl="1" eaLnBrk="1" hangingPunct="1">
              <a:lnSpc>
                <a:spcPct val="90000"/>
              </a:lnSpc>
              <a:spcBef>
                <a:spcPct val="0"/>
              </a:spcBef>
              <a:buClrTx/>
              <a:buSzTx/>
              <a:buFontTx/>
              <a:buNone/>
            </a:pPr>
            <a:r>
              <a:rPr lang="tr-TR" altLang="tr-TR" sz="1800">
                <a:latin typeface="Calibri" panose="020F0502020204030204" pitchFamily="34" charset="0"/>
              </a:rPr>
              <a:t>niteliğiyle sektörlere yönelik şeffaflığı artıran elektronik pazar yerleri, fiyat</a:t>
            </a:r>
          </a:p>
          <a:p>
            <a:pPr lvl="1" eaLnBrk="1" hangingPunct="1">
              <a:lnSpc>
                <a:spcPct val="90000"/>
              </a:lnSpc>
              <a:spcBef>
                <a:spcPct val="0"/>
              </a:spcBef>
              <a:buClrTx/>
              <a:buSzTx/>
              <a:buFontTx/>
              <a:buNone/>
            </a:pPr>
            <a:r>
              <a:rPr lang="tr-TR" altLang="tr-TR" sz="1800">
                <a:latin typeface="Calibri" panose="020F0502020204030204" pitchFamily="34" charset="0"/>
              </a:rPr>
              <a:t>seviyelerinin de optimum biçimde oluşmasını sağlarlar.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Başlık">
            <a:extLst>
              <a:ext uri="{FF2B5EF4-FFF2-40B4-BE49-F238E27FC236}">
                <a16:creationId xmlns:a16="http://schemas.microsoft.com/office/drawing/2014/main" id="{55C2B777-3892-3648-545D-929A103C5CE3}"/>
              </a:ext>
            </a:extLst>
          </p:cNvPr>
          <p:cNvSpPr>
            <a:spLocks noGrp="1"/>
          </p:cNvSpPr>
          <p:nvPr>
            <p:ph type="title" idx="4294967295"/>
          </p:nvPr>
        </p:nvSpPr>
        <p:spPr>
          <a:xfrm>
            <a:off x="0" y="0"/>
            <a:ext cx="8229600" cy="1143000"/>
          </a:xfrm>
        </p:spPr>
        <p:txBody>
          <a:bodyPr/>
          <a:lstStyle/>
          <a:p>
            <a:pPr eaLnBrk="1" hangingPunct="1"/>
            <a:r>
              <a:rPr lang="tr-TR" altLang="tr-TR"/>
              <a:t>E-Ticaret / B2B de modeller</a:t>
            </a:r>
          </a:p>
        </p:txBody>
      </p:sp>
      <p:sp>
        <p:nvSpPr>
          <p:cNvPr id="17411" name="Rectangle 3">
            <a:extLst>
              <a:ext uri="{FF2B5EF4-FFF2-40B4-BE49-F238E27FC236}">
                <a16:creationId xmlns:a16="http://schemas.microsoft.com/office/drawing/2014/main" id="{464E64F3-9088-FC18-DCBC-241841733F1A}"/>
              </a:ext>
            </a:extLst>
          </p:cNvPr>
          <p:cNvSpPr txBox="1">
            <a:spLocks noChangeArrowheads="1"/>
          </p:cNvSpPr>
          <p:nvPr/>
        </p:nvSpPr>
        <p:spPr bwMode="auto">
          <a:xfrm>
            <a:off x="252413" y="1341438"/>
            <a:ext cx="8594725" cy="501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lnSpc>
                <a:spcPct val="90000"/>
              </a:lnSpc>
              <a:spcBef>
                <a:spcPct val="0"/>
              </a:spcBef>
              <a:buClrTx/>
              <a:buSzTx/>
              <a:buFontTx/>
              <a:buNone/>
            </a:pPr>
            <a:r>
              <a:rPr lang="en-US" altLang="tr-TR" sz="2000" b="1">
                <a:latin typeface="Calibri" panose="020F0502020204030204" pitchFamily="34" charset="0"/>
              </a:rPr>
              <a:t>Satış – Pazarlama</a:t>
            </a:r>
            <a:r>
              <a:rPr lang="tr-TR" altLang="tr-TR" sz="2000" b="1">
                <a:latin typeface="Calibri" panose="020F0502020204030204" pitchFamily="34" charset="0"/>
              </a:rPr>
              <a:t> (</a:t>
            </a:r>
            <a:r>
              <a:rPr lang="en-US" altLang="tr-TR" sz="2000">
                <a:latin typeface="Calibri" panose="020F0502020204030204" pitchFamily="34" charset="0"/>
              </a:rPr>
              <a:t>Sales Channels and Agregators</a:t>
            </a:r>
            <a:r>
              <a:rPr lang="tr-TR" altLang="tr-TR" sz="2000" b="1">
                <a:latin typeface="Calibri" panose="020F0502020204030204" pitchFamily="34" charset="0"/>
              </a:rPr>
              <a:t>)</a:t>
            </a:r>
            <a:endParaRPr lang="en-US" altLang="tr-TR" sz="2000">
              <a:latin typeface="Calibri" panose="020F0502020204030204" pitchFamily="34" charset="0"/>
            </a:endParaRPr>
          </a:p>
          <a:p>
            <a:pPr lvl="1" eaLnBrk="1" hangingPunct="1">
              <a:lnSpc>
                <a:spcPct val="90000"/>
              </a:lnSpc>
              <a:spcBef>
                <a:spcPct val="0"/>
              </a:spcBef>
              <a:buClrTx/>
              <a:buSzTx/>
              <a:buFontTx/>
              <a:buNone/>
            </a:pPr>
            <a:r>
              <a:rPr lang="tr-TR" altLang="tr-TR" sz="1800">
                <a:latin typeface="Calibri" panose="020F0502020204030204" pitchFamily="34" charset="0"/>
              </a:rPr>
              <a:t>Grup Satışı</a:t>
            </a:r>
            <a:r>
              <a:rPr lang="en-US" altLang="tr-TR" sz="1800">
                <a:latin typeface="Calibri" panose="020F0502020204030204" pitchFamily="34" charset="0"/>
              </a:rPr>
              <a:t> – </a:t>
            </a:r>
            <a:r>
              <a:rPr lang="en-US" altLang="tr-TR" sz="1800">
                <a:latin typeface="Calibri" panose="020F0502020204030204" pitchFamily="34" charset="0"/>
                <a:hlinkClick r:id="rId2"/>
              </a:rPr>
              <a:t>www.</a:t>
            </a:r>
            <a:r>
              <a:rPr lang="tr-TR" altLang="tr-TR" sz="1800">
                <a:latin typeface="Calibri" panose="020F0502020204030204" pitchFamily="34" charset="0"/>
                <a:hlinkClick r:id="rId2"/>
              </a:rPr>
              <a:t>pencere.com.tr</a:t>
            </a:r>
            <a:r>
              <a:rPr lang="tr-TR" altLang="tr-TR" sz="1800">
                <a:latin typeface="Calibri" panose="020F0502020204030204" pitchFamily="34" charset="0"/>
              </a:rPr>
              <a:t> | </a:t>
            </a:r>
            <a:r>
              <a:rPr lang="tr-TR" altLang="tr-TR" sz="1800">
                <a:latin typeface="Calibri" panose="020F0502020204030204" pitchFamily="34" charset="0"/>
                <a:hlinkClick r:id="rId3"/>
              </a:rPr>
              <a:t>www.bayinet.com.tr</a:t>
            </a:r>
            <a:r>
              <a:rPr lang="tr-TR" altLang="tr-TR" sz="1800">
                <a:latin typeface="Calibri" panose="020F0502020204030204" pitchFamily="34" charset="0"/>
              </a:rPr>
              <a:t> </a:t>
            </a:r>
            <a:r>
              <a:rPr lang="en-US" altLang="tr-TR" sz="1800">
                <a:latin typeface="Calibri" panose="020F0502020204030204" pitchFamily="34" charset="0"/>
              </a:rPr>
              <a:t> </a:t>
            </a:r>
            <a:br>
              <a:rPr lang="tr-TR" altLang="tr-TR" sz="1800">
                <a:latin typeface="Calibri" panose="020F0502020204030204" pitchFamily="34" charset="0"/>
              </a:rPr>
            </a:br>
            <a:endParaRPr lang="tr-TR" altLang="tr-TR" sz="1800">
              <a:latin typeface="Calibri" panose="020F0502020204030204" pitchFamily="34" charset="0"/>
            </a:endParaRPr>
          </a:p>
          <a:p>
            <a:pPr eaLnBrk="1" hangingPunct="1">
              <a:lnSpc>
                <a:spcPct val="90000"/>
              </a:lnSpc>
              <a:spcBef>
                <a:spcPct val="0"/>
              </a:spcBef>
              <a:buClrTx/>
              <a:buSzTx/>
              <a:buFontTx/>
              <a:buNone/>
            </a:pPr>
            <a:r>
              <a:rPr lang="en-US" altLang="tr-TR" sz="2000" b="1">
                <a:latin typeface="Calibri" panose="020F0502020204030204" pitchFamily="34" charset="0"/>
              </a:rPr>
              <a:t>Tedarik Zinciri - Satınalma</a:t>
            </a:r>
            <a:r>
              <a:rPr lang="en-US" altLang="tr-TR" sz="2000">
                <a:latin typeface="Calibri" panose="020F0502020204030204" pitchFamily="34" charset="0"/>
              </a:rPr>
              <a:t> </a:t>
            </a:r>
            <a:r>
              <a:rPr lang="tr-TR" altLang="tr-TR" sz="2000">
                <a:latin typeface="Calibri" panose="020F0502020204030204" pitchFamily="34" charset="0"/>
              </a:rPr>
              <a:t>(</a:t>
            </a:r>
            <a:r>
              <a:rPr lang="en-US" altLang="tr-TR" sz="2000">
                <a:latin typeface="Calibri" panose="020F0502020204030204" pitchFamily="34" charset="0"/>
              </a:rPr>
              <a:t>Supply Chain / Procurement Aggregators</a:t>
            </a:r>
            <a:r>
              <a:rPr lang="tr-TR" altLang="tr-TR" sz="2000">
                <a:latin typeface="Calibri" panose="020F0502020204030204" pitchFamily="34" charset="0"/>
              </a:rPr>
              <a:t>)</a:t>
            </a:r>
            <a:endParaRPr lang="en-US" altLang="tr-TR" sz="2000">
              <a:latin typeface="Calibri" panose="020F0502020204030204" pitchFamily="34" charset="0"/>
            </a:endParaRPr>
          </a:p>
          <a:p>
            <a:pPr lvl="1" eaLnBrk="1" hangingPunct="1">
              <a:lnSpc>
                <a:spcPct val="90000"/>
              </a:lnSpc>
              <a:spcBef>
                <a:spcPct val="0"/>
              </a:spcBef>
              <a:buClrTx/>
              <a:buSzTx/>
              <a:buFontTx/>
              <a:buNone/>
            </a:pPr>
            <a:r>
              <a:rPr lang="tr-TR" altLang="tr-TR" sz="1800">
                <a:latin typeface="Calibri" panose="020F0502020204030204" pitchFamily="34" charset="0"/>
              </a:rPr>
              <a:t>Grup Satınalma </a:t>
            </a:r>
            <a:r>
              <a:rPr lang="en-US" altLang="tr-TR" sz="1800">
                <a:latin typeface="Calibri" panose="020F0502020204030204" pitchFamily="34" charset="0"/>
              </a:rPr>
              <a:t>– </a:t>
            </a:r>
            <a:r>
              <a:rPr lang="en-US" altLang="tr-TR" sz="1800">
                <a:latin typeface="Calibri" panose="020F0502020204030204" pitchFamily="34" charset="0"/>
                <a:hlinkClick r:id="rId4"/>
              </a:rPr>
              <a:t>www.tedarikmerkezi.com</a:t>
            </a:r>
            <a:r>
              <a:rPr lang="tr-TR" altLang="tr-TR" sz="1800">
                <a:latin typeface="Calibri" panose="020F0502020204030204" pitchFamily="34" charset="0"/>
              </a:rPr>
              <a:t>  | </a:t>
            </a:r>
            <a:r>
              <a:rPr lang="tr-TR" altLang="tr-TR" sz="1800">
                <a:latin typeface="Calibri" panose="020F0502020204030204" pitchFamily="34" charset="0"/>
                <a:hlinkClick r:id="rId5"/>
              </a:rPr>
              <a:t>www.oteltedarik.com</a:t>
            </a:r>
            <a:endParaRPr lang="tr-TR" altLang="tr-TR" sz="1800">
              <a:latin typeface="Calibri" panose="020F0502020204030204" pitchFamily="34" charset="0"/>
            </a:endParaRPr>
          </a:p>
          <a:p>
            <a:pPr lvl="1" eaLnBrk="1" hangingPunct="1">
              <a:lnSpc>
                <a:spcPct val="90000"/>
              </a:lnSpc>
              <a:spcBef>
                <a:spcPct val="0"/>
              </a:spcBef>
              <a:buClrTx/>
              <a:buSzTx/>
              <a:buFontTx/>
              <a:buNone/>
            </a:pPr>
            <a:r>
              <a:rPr lang="tr-TR" altLang="tr-TR" sz="1800">
                <a:latin typeface="Calibri" panose="020F0502020204030204" pitchFamily="34" charset="0"/>
                <a:hlinkClick r:id="rId6"/>
              </a:rPr>
              <a:t>www.tedarik.com</a:t>
            </a:r>
            <a:r>
              <a:rPr lang="tr-TR" altLang="tr-TR" sz="1800">
                <a:latin typeface="Calibri" panose="020F0502020204030204" pitchFamily="34" charset="0"/>
              </a:rPr>
              <a:t>  </a:t>
            </a:r>
            <a:br>
              <a:rPr lang="tr-TR" altLang="tr-TR" sz="1800">
                <a:latin typeface="Calibri" panose="020F0502020204030204" pitchFamily="34" charset="0"/>
              </a:rPr>
            </a:br>
            <a:endParaRPr lang="en-US" altLang="tr-TR" sz="1800">
              <a:latin typeface="Calibri" panose="020F0502020204030204" pitchFamily="34" charset="0"/>
            </a:endParaRPr>
          </a:p>
          <a:p>
            <a:pPr eaLnBrk="1" hangingPunct="1">
              <a:lnSpc>
                <a:spcPct val="90000"/>
              </a:lnSpc>
              <a:spcBef>
                <a:spcPct val="0"/>
              </a:spcBef>
              <a:buClrTx/>
              <a:buSzTx/>
              <a:buFontTx/>
              <a:buNone/>
            </a:pPr>
            <a:r>
              <a:rPr lang="en-US" altLang="tr-TR" sz="2000" b="1">
                <a:latin typeface="Calibri" panose="020F0502020204030204" pitchFamily="34" charset="0"/>
              </a:rPr>
              <a:t>Al – Sat e-Ticaret Pazar Yerleri</a:t>
            </a:r>
            <a:r>
              <a:rPr lang="tr-TR" altLang="tr-TR" sz="2000" b="1">
                <a:latin typeface="Calibri" panose="020F0502020204030204" pitchFamily="34" charset="0"/>
              </a:rPr>
              <a:t> (</a:t>
            </a:r>
            <a:r>
              <a:rPr lang="en-US" altLang="tr-TR" sz="2000">
                <a:latin typeface="Calibri" panose="020F0502020204030204" pitchFamily="34" charset="0"/>
              </a:rPr>
              <a:t>Buy/Sell Marketplaces</a:t>
            </a:r>
            <a:r>
              <a:rPr lang="tr-TR" altLang="tr-TR" sz="2000" b="1">
                <a:latin typeface="Calibri" panose="020F0502020204030204" pitchFamily="34" charset="0"/>
              </a:rPr>
              <a:t>)</a:t>
            </a:r>
            <a:endParaRPr lang="en-US" altLang="tr-TR" sz="2000">
              <a:latin typeface="Calibri" panose="020F0502020204030204" pitchFamily="34" charset="0"/>
            </a:endParaRPr>
          </a:p>
          <a:p>
            <a:pPr lvl="1" eaLnBrk="1" hangingPunct="1">
              <a:lnSpc>
                <a:spcPct val="90000"/>
              </a:lnSpc>
              <a:spcBef>
                <a:spcPct val="0"/>
              </a:spcBef>
              <a:buClrTx/>
              <a:buSzTx/>
              <a:buFontTx/>
              <a:buNone/>
            </a:pPr>
            <a:r>
              <a:rPr lang="en-US" altLang="tr-TR" sz="1800">
                <a:latin typeface="Calibri" panose="020F0502020204030204" pitchFamily="34" charset="0"/>
              </a:rPr>
              <a:t>2-</a:t>
            </a:r>
            <a:r>
              <a:rPr lang="tr-TR" altLang="tr-TR" sz="1800">
                <a:latin typeface="Calibri" panose="020F0502020204030204" pitchFamily="34" charset="0"/>
              </a:rPr>
              <a:t>Yönlü İhale Siteleri </a:t>
            </a:r>
            <a:r>
              <a:rPr lang="en-US" altLang="tr-TR" sz="1800">
                <a:latin typeface="Calibri" panose="020F0502020204030204" pitchFamily="34" charset="0"/>
              </a:rPr>
              <a:t>– </a:t>
            </a:r>
            <a:r>
              <a:rPr lang="en-US" altLang="tr-TR" sz="1800">
                <a:latin typeface="Calibri" panose="020F0502020204030204" pitchFamily="34" charset="0"/>
                <a:hlinkClick r:id="rId7"/>
              </a:rPr>
              <a:t>www.</a:t>
            </a:r>
            <a:r>
              <a:rPr lang="tr-TR" altLang="tr-TR" sz="1800">
                <a:latin typeface="Calibri" panose="020F0502020204030204" pitchFamily="34" charset="0"/>
                <a:hlinkClick r:id="rId7"/>
              </a:rPr>
              <a:t>alibaba</a:t>
            </a:r>
            <a:r>
              <a:rPr lang="en-US" altLang="tr-TR" sz="1800">
                <a:latin typeface="Calibri" panose="020F0502020204030204" pitchFamily="34" charset="0"/>
                <a:hlinkClick r:id="rId7"/>
              </a:rPr>
              <a:t>.com</a:t>
            </a:r>
            <a:r>
              <a:rPr lang="tr-TR" altLang="tr-TR" sz="1800">
                <a:latin typeface="Calibri" panose="020F0502020204030204" pitchFamily="34" charset="0"/>
              </a:rPr>
              <a:t>  </a:t>
            </a:r>
            <a:br>
              <a:rPr lang="tr-TR" altLang="tr-TR" sz="1800">
                <a:latin typeface="Calibri" panose="020F0502020204030204" pitchFamily="34" charset="0"/>
              </a:rPr>
            </a:br>
            <a:endParaRPr lang="en-US" altLang="tr-TR" sz="1800">
              <a:latin typeface="Calibri" panose="020F0502020204030204" pitchFamily="34" charset="0"/>
            </a:endParaRPr>
          </a:p>
          <a:p>
            <a:pPr eaLnBrk="1" hangingPunct="1">
              <a:lnSpc>
                <a:spcPct val="90000"/>
              </a:lnSpc>
              <a:spcBef>
                <a:spcPct val="0"/>
              </a:spcBef>
              <a:buClrTx/>
              <a:buSzTx/>
              <a:buFontTx/>
              <a:buNone/>
            </a:pPr>
            <a:r>
              <a:rPr lang="en-US" altLang="tr-TR" sz="2000" b="1">
                <a:latin typeface="Calibri" panose="020F0502020204030204" pitchFamily="34" charset="0"/>
              </a:rPr>
              <a:t>Teknik Hizmetler</a:t>
            </a:r>
            <a:r>
              <a:rPr lang="en-US" altLang="tr-TR" sz="2000">
                <a:latin typeface="Calibri" panose="020F0502020204030204" pitchFamily="34" charset="0"/>
              </a:rPr>
              <a:t> </a:t>
            </a:r>
            <a:r>
              <a:rPr lang="tr-TR" altLang="tr-TR" sz="2000">
                <a:latin typeface="Calibri" panose="020F0502020204030204" pitchFamily="34" charset="0"/>
              </a:rPr>
              <a:t>(</a:t>
            </a:r>
            <a:r>
              <a:rPr lang="en-US" altLang="tr-TR" sz="2000">
                <a:latin typeface="Calibri" panose="020F0502020204030204" pitchFamily="34" charset="0"/>
              </a:rPr>
              <a:t>Technical Services)</a:t>
            </a:r>
          </a:p>
          <a:p>
            <a:pPr lvl="1" eaLnBrk="1" hangingPunct="1">
              <a:lnSpc>
                <a:spcPct val="90000"/>
              </a:lnSpc>
              <a:spcBef>
                <a:spcPct val="0"/>
              </a:spcBef>
              <a:buClrTx/>
              <a:buSzTx/>
              <a:buFontTx/>
              <a:buNone/>
            </a:pPr>
            <a:r>
              <a:rPr lang="en-US" altLang="tr-TR" sz="1800">
                <a:latin typeface="Calibri" panose="020F0502020204030204" pitchFamily="34" charset="0"/>
                <a:hlinkClick r:id="rId8"/>
              </a:rPr>
              <a:t>www.toolwire.com</a:t>
            </a:r>
            <a:r>
              <a:rPr lang="tr-TR" altLang="tr-TR" sz="1800">
                <a:latin typeface="Calibri" panose="020F0502020204030204" pitchFamily="34" charset="0"/>
              </a:rPr>
              <a:t> </a:t>
            </a:r>
            <a:br>
              <a:rPr lang="tr-TR" altLang="tr-TR" sz="1800">
                <a:latin typeface="Calibri" panose="020F0502020204030204" pitchFamily="34" charset="0"/>
              </a:rPr>
            </a:br>
            <a:endParaRPr lang="en-US" altLang="tr-TR" sz="1800">
              <a:latin typeface="Calibri" panose="020F0502020204030204" pitchFamily="34" charset="0"/>
            </a:endParaRPr>
          </a:p>
          <a:p>
            <a:pPr eaLnBrk="1" hangingPunct="1">
              <a:lnSpc>
                <a:spcPct val="90000"/>
              </a:lnSpc>
              <a:spcBef>
                <a:spcPct val="0"/>
              </a:spcBef>
              <a:buClrTx/>
              <a:buSzTx/>
              <a:buFontTx/>
              <a:buNone/>
            </a:pPr>
            <a:r>
              <a:rPr lang="en-US" altLang="tr-TR" sz="2000" b="1">
                <a:latin typeface="Calibri" panose="020F0502020204030204" pitchFamily="34" charset="0"/>
              </a:rPr>
              <a:t>Bilgi Hizmetleri</a:t>
            </a:r>
            <a:r>
              <a:rPr lang="en-US" altLang="tr-TR" sz="2000">
                <a:latin typeface="Calibri" panose="020F0502020204030204" pitchFamily="34" charset="0"/>
              </a:rPr>
              <a:t> </a:t>
            </a:r>
            <a:r>
              <a:rPr lang="tr-TR" altLang="tr-TR" sz="2000">
                <a:latin typeface="Calibri" panose="020F0502020204030204" pitchFamily="34" charset="0"/>
              </a:rPr>
              <a:t>(</a:t>
            </a:r>
            <a:r>
              <a:rPr lang="en-US" altLang="tr-TR" sz="2000">
                <a:latin typeface="Calibri" panose="020F0502020204030204" pitchFamily="34" charset="0"/>
              </a:rPr>
              <a:t>Information Services)</a:t>
            </a:r>
          </a:p>
          <a:p>
            <a:pPr lvl="1" eaLnBrk="1" hangingPunct="1">
              <a:lnSpc>
                <a:spcPct val="90000"/>
              </a:lnSpc>
              <a:spcBef>
                <a:spcPct val="0"/>
              </a:spcBef>
              <a:buClrTx/>
              <a:buSzTx/>
              <a:buFontTx/>
              <a:buNone/>
            </a:pPr>
            <a:r>
              <a:rPr lang="tr-TR" altLang="tr-TR" sz="1800">
                <a:latin typeface="Calibri" panose="020F0502020204030204" pitchFamily="34" charset="0"/>
              </a:rPr>
              <a:t>Teknik Destek Hizmetleri</a:t>
            </a:r>
            <a:r>
              <a:rPr lang="en-US" altLang="tr-TR" sz="1800">
                <a:latin typeface="Calibri" panose="020F0502020204030204" pitchFamily="34" charset="0"/>
              </a:rPr>
              <a:t>–</a:t>
            </a:r>
            <a:r>
              <a:rPr lang="tr-TR" altLang="tr-TR" sz="1800">
                <a:latin typeface="Calibri" panose="020F0502020204030204" pitchFamily="34" charset="0"/>
              </a:rPr>
              <a:t> </a:t>
            </a:r>
            <a:r>
              <a:rPr lang="en-US" altLang="tr-TR" sz="1800">
                <a:latin typeface="Calibri" panose="020F0502020204030204" pitchFamily="34" charset="0"/>
                <a:hlinkClick r:id="rId9"/>
              </a:rPr>
              <a:t>technet.microsoft.com</a:t>
            </a:r>
            <a:r>
              <a:rPr lang="tr-TR" altLang="tr-TR" sz="1800">
                <a:latin typeface="Calibri" panose="020F0502020204030204" pitchFamily="34" charset="0"/>
              </a:rPr>
              <a:t> </a:t>
            </a:r>
            <a:endParaRPr lang="en-US" altLang="tr-TR" sz="1800">
              <a:latin typeface="Calibri" panose="020F050202020403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Başlık">
            <a:extLst>
              <a:ext uri="{FF2B5EF4-FFF2-40B4-BE49-F238E27FC236}">
                <a16:creationId xmlns:a16="http://schemas.microsoft.com/office/drawing/2014/main" id="{8A79818F-1D1B-1D93-9A1C-AA404E727ED2}"/>
              </a:ext>
            </a:extLst>
          </p:cNvPr>
          <p:cNvSpPr>
            <a:spLocks noGrp="1"/>
          </p:cNvSpPr>
          <p:nvPr>
            <p:ph type="title" idx="4294967295"/>
          </p:nvPr>
        </p:nvSpPr>
        <p:spPr>
          <a:xfrm>
            <a:off x="0" y="0"/>
            <a:ext cx="8229600" cy="1143000"/>
          </a:xfrm>
        </p:spPr>
        <p:txBody>
          <a:bodyPr/>
          <a:lstStyle/>
          <a:p>
            <a:pPr eaLnBrk="1" hangingPunct="1"/>
            <a:r>
              <a:rPr lang="tr-TR" altLang="tr-TR"/>
              <a:t>E-Ticaret / B2C de modeller</a:t>
            </a:r>
          </a:p>
        </p:txBody>
      </p:sp>
      <p:sp>
        <p:nvSpPr>
          <p:cNvPr id="5" name="Rectangle 3">
            <a:extLst>
              <a:ext uri="{FF2B5EF4-FFF2-40B4-BE49-F238E27FC236}">
                <a16:creationId xmlns:a16="http://schemas.microsoft.com/office/drawing/2014/main" id="{EB2D97F5-8E57-CBDD-2728-349D5398D1D2}"/>
              </a:ext>
            </a:extLst>
          </p:cNvPr>
          <p:cNvSpPr txBox="1">
            <a:spLocks noChangeArrowheads="1"/>
          </p:cNvSpPr>
          <p:nvPr/>
        </p:nvSpPr>
        <p:spPr>
          <a:xfrm>
            <a:off x="252413" y="1341438"/>
            <a:ext cx="8594725" cy="5018087"/>
          </a:xfrm>
          <a:prstGeom prst="rect">
            <a:avLst/>
          </a:prstGeom>
        </p:spPr>
        <p:txBody>
          <a:bodyPr/>
          <a:lstStyle/>
          <a:p>
            <a:pPr eaLnBrk="1" hangingPunct="1">
              <a:lnSpc>
                <a:spcPct val="80000"/>
              </a:lnSpc>
              <a:defRPr/>
            </a:pPr>
            <a:r>
              <a:rPr lang="en-US" sz="2000">
                <a:effectLst>
                  <a:outerShdw blurRad="38100" dist="38100" dir="2700000" algn="tl">
                    <a:srgbClr val="000000"/>
                  </a:outerShdw>
                </a:effectLst>
                <a:latin typeface="Times New Roman" pitchFamily="18" charset="0"/>
                <a:cs typeface="+mn-cs"/>
              </a:rPr>
              <a:t>Online “eTail” Stores </a:t>
            </a:r>
            <a:r>
              <a:rPr lang="tr-TR" sz="2000">
                <a:effectLst>
                  <a:outerShdw blurRad="38100" dist="38100" dir="2700000" algn="tl">
                    <a:srgbClr val="000000"/>
                  </a:outerShdw>
                </a:effectLst>
                <a:latin typeface="Times New Roman" pitchFamily="18" charset="0"/>
                <a:cs typeface="+mn-cs"/>
              </a:rPr>
              <a:t>(Elektronik Perakende - Mağaza)</a:t>
            </a:r>
          </a:p>
          <a:p>
            <a:pPr lvl="1" eaLnBrk="1" hangingPunct="1">
              <a:lnSpc>
                <a:spcPct val="80000"/>
              </a:lnSpc>
              <a:defRPr/>
            </a:pPr>
            <a:r>
              <a:rPr lang="tr-TR" sz="2000">
                <a:solidFill>
                  <a:srgbClr val="FF0066"/>
                </a:solidFill>
                <a:effectLst>
                  <a:outerShdw blurRad="38100" dist="38100" dir="2700000" algn="tl">
                    <a:srgbClr val="000000"/>
                  </a:outerShdw>
                </a:effectLst>
                <a:latin typeface="Times New Roman" pitchFamily="18" charset="0"/>
                <a:cs typeface="+mn-cs"/>
                <a:hlinkClick r:id="rId2"/>
              </a:rPr>
              <a:t>www.ceptikla.com</a:t>
            </a:r>
            <a:r>
              <a:rPr lang="tr-TR" sz="2000">
                <a:solidFill>
                  <a:srgbClr val="FF0066"/>
                </a:solidFill>
                <a:effectLst>
                  <a:outerShdw blurRad="38100" dist="38100" dir="2700000" algn="tl">
                    <a:srgbClr val="000000"/>
                  </a:outerShdw>
                </a:effectLst>
                <a:latin typeface="Times New Roman" pitchFamily="18" charset="0"/>
                <a:cs typeface="+mn-cs"/>
              </a:rPr>
              <a:t>  - </a:t>
            </a:r>
            <a:r>
              <a:rPr lang="en-US" sz="2000">
                <a:solidFill>
                  <a:srgbClr val="FF0066"/>
                </a:solidFill>
                <a:effectLst>
                  <a:outerShdw blurRad="38100" dist="38100" dir="2700000" algn="tl">
                    <a:srgbClr val="000000"/>
                  </a:outerShdw>
                </a:effectLst>
                <a:latin typeface="Times New Roman" pitchFamily="18" charset="0"/>
                <a:cs typeface="+mn-cs"/>
                <a:hlinkClick r:id="rId3"/>
              </a:rPr>
              <a:t>www.hepsiburada.com</a:t>
            </a:r>
            <a:r>
              <a:rPr lang="tr-TR" sz="2000">
                <a:solidFill>
                  <a:srgbClr val="FF0066"/>
                </a:solidFill>
                <a:effectLst>
                  <a:outerShdw blurRad="38100" dist="38100" dir="2700000" algn="tl">
                    <a:srgbClr val="000000"/>
                  </a:outerShdw>
                </a:effectLst>
                <a:latin typeface="Times New Roman" pitchFamily="18" charset="0"/>
                <a:cs typeface="+mn-cs"/>
              </a:rPr>
              <a:t>  - </a:t>
            </a:r>
            <a:r>
              <a:rPr lang="tr-TR" sz="2000">
                <a:solidFill>
                  <a:srgbClr val="FF0066"/>
                </a:solidFill>
                <a:effectLst>
                  <a:outerShdw blurRad="38100" dist="38100" dir="2700000" algn="tl">
                    <a:srgbClr val="000000"/>
                  </a:outerShdw>
                </a:effectLst>
                <a:latin typeface="Times New Roman" pitchFamily="18" charset="0"/>
                <a:cs typeface="+mn-cs"/>
                <a:hlinkClick r:id="rId4"/>
              </a:rPr>
              <a:t>www.estore.com.tr</a:t>
            </a:r>
            <a:r>
              <a:rPr lang="tr-TR" sz="2000">
                <a:solidFill>
                  <a:srgbClr val="FF0066"/>
                </a:solidFill>
                <a:effectLst>
                  <a:outerShdw blurRad="38100" dist="38100" dir="2700000" algn="tl">
                    <a:srgbClr val="000000"/>
                  </a:outerShdw>
                </a:effectLst>
                <a:latin typeface="Times New Roman" pitchFamily="18" charset="0"/>
                <a:cs typeface="+mn-cs"/>
              </a:rPr>
              <a:t>  - </a:t>
            </a:r>
            <a:r>
              <a:rPr lang="tr-TR" sz="2000">
                <a:solidFill>
                  <a:srgbClr val="FF0066"/>
                </a:solidFill>
                <a:effectLst>
                  <a:outerShdw blurRad="38100" dist="38100" dir="2700000" algn="tl">
                    <a:srgbClr val="000000"/>
                  </a:outerShdw>
                </a:effectLst>
                <a:latin typeface="Times New Roman" pitchFamily="18" charset="0"/>
                <a:cs typeface="+mn-cs"/>
                <a:hlinkClick r:id="rId5"/>
              </a:rPr>
              <a:t>www.boyner.com.tr</a:t>
            </a:r>
            <a:r>
              <a:rPr lang="tr-TR" sz="2000">
                <a:solidFill>
                  <a:srgbClr val="FF0066"/>
                </a:solidFill>
                <a:effectLst>
                  <a:outerShdw blurRad="38100" dist="38100" dir="2700000" algn="tl">
                    <a:srgbClr val="000000"/>
                  </a:outerShdw>
                </a:effectLst>
                <a:latin typeface="Times New Roman" pitchFamily="18" charset="0"/>
                <a:cs typeface="+mn-cs"/>
              </a:rPr>
              <a:t> </a:t>
            </a:r>
            <a:br>
              <a:rPr lang="tr-TR" sz="2000">
                <a:solidFill>
                  <a:srgbClr val="FF0066"/>
                </a:solidFill>
                <a:effectLst>
                  <a:outerShdw blurRad="38100" dist="38100" dir="2700000" algn="tl">
                    <a:srgbClr val="000000"/>
                  </a:outerShdw>
                </a:effectLst>
                <a:latin typeface="Times New Roman" pitchFamily="18" charset="0"/>
                <a:cs typeface="+mn-cs"/>
              </a:rPr>
            </a:br>
            <a:endParaRPr lang="en-US" sz="2000">
              <a:solidFill>
                <a:srgbClr val="FF0066"/>
              </a:solidFill>
              <a:effectLst>
                <a:outerShdw blurRad="38100" dist="38100" dir="2700000" algn="tl">
                  <a:srgbClr val="000000"/>
                </a:outerShdw>
              </a:effectLst>
              <a:latin typeface="Times New Roman" pitchFamily="18" charset="0"/>
              <a:cs typeface="+mn-cs"/>
            </a:endParaRPr>
          </a:p>
          <a:p>
            <a:pPr eaLnBrk="1" hangingPunct="1">
              <a:lnSpc>
                <a:spcPct val="80000"/>
              </a:lnSpc>
              <a:defRPr/>
            </a:pPr>
            <a:r>
              <a:rPr lang="en-US" sz="2000">
                <a:effectLst>
                  <a:outerShdw blurRad="38100" dist="38100" dir="2700000" algn="tl">
                    <a:srgbClr val="000000"/>
                  </a:outerShdw>
                </a:effectLst>
                <a:latin typeface="Times New Roman" pitchFamily="18" charset="0"/>
                <a:cs typeface="+mn-cs"/>
              </a:rPr>
              <a:t>Online auctions </a:t>
            </a:r>
            <a:r>
              <a:rPr lang="tr-TR" sz="2000">
                <a:effectLst>
                  <a:outerShdw blurRad="38100" dist="38100" dir="2700000" algn="tl">
                    <a:srgbClr val="000000"/>
                  </a:outerShdw>
                </a:effectLst>
                <a:latin typeface="Times New Roman" pitchFamily="18" charset="0"/>
                <a:cs typeface="+mn-cs"/>
              </a:rPr>
              <a:t>(Açık Artırma)</a:t>
            </a:r>
          </a:p>
          <a:p>
            <a:pPr lvl="1" eaLnBrk="1" hangingPunct="1">
              <a:lnSpc>
                <a:spcPct val="80000"/>
              </a:lnSpc>
              <a:defRPr/>
            </a:pPr>
            <a:r>
              <a:rPr lang="en-US" sz="2000">
                <a:effectLst>
                  <a:outerShdw blurRad="38100" dist="38100" dir="2700000" algn="tl">
                    <a:srgbClr val="000000"/>
                  </a:outerShdw>
                </a:effectLst>
                <a:latin typeface="Times New Roman" pitchFamily="18" charset="0"/>
                <a:cs typeface="+mn-cs"/>
                <a:hlinkClick r:id="rId6"/>
              </a:rPr>
              <a:t>www.ebay.com</a:t>
            </a:r>
            <a:r>
              <a:rPr lang="tr-TR" sz="2000">
                <a:effectLst>
                  <a:outerShdw blurRad="38100" dist="38100" dir="2700000" algn="tl">
                    <a:srgbClr val="000000"/>
                  </a:outerShdw>
                </a:effectLst>
                <a:latin typeface="Times New Roman" pitchFamily="18" charset="0"/>
                <a:cs typeface="+mn-cs"/>
              </a:rPr>
              <a:t>  - </a:t>
            </a:r>
            <a:r>
              <a:rPr lang="en-US" sz="2000">
                <a:effectLst>
                  <a:outerShdw blurRad="38100" dist="38100" dir="2700000" algn="tl">
                    <a:srgbClr val="000000"/>
                  </a:outerShdw>
                </a:effectLst>
                <a:latin typeface="Times New Roman" pitchFamily="18" charset="0"/>
                <a:cs typeface="+mn-cs"/>
                <a:hlinkClick r:id="rId7"/>
              </a:rPr>
              <a:t>www.gittigidiyor.com.tr</a:t>
            </a:r>
            <a:r>
              <a:rPr lang="tr-TR" sz="2000">
                <a:effectLst>
                  <a:outerShdw blurRad="38100" dist="38100" dir="2700000" algn="tl">
                    <a:srgbClr val="000000"/>
                  </a:outerShdw>
                </a:effectLst>
                <a:latin typeface="Times New Roman" pitchFamily="18" charset="0"/>
                <a:cs typeface="+mn-cs"/>
              </a:rPr>
              <a:t> </a:t>
            </a:r>
            <a:r>
              <a:rPr lang="en-US" sz="2000">
                <a:effectLst>
                  <a:outerShdw blurRad="38100" dist="38100" dir="2700000" algn="tl">
                    <a:srgbClr val="000000"/>
                  </a:outerShdw>
                </a:effectLst>
                <a:latin typeface="Times New Roman" pitchFamily="18" charset="0"/>
                <a:cs typeface="+mn-cs"/>
              </a:rPr>
              <a:t> </a:t>
            </a:r>
            <a:br>
              <a:rPr lang="tr-TR" sz="2000">
                <a:effectLst>
                  <a:outerShdw blurRad="38100" dist="38100" dir="2700000" algn="tl">
                    <a:srgbClr val="000000"/>
                  </a:outerShdw>
                </a:effectLst>
                <a:latin typeface="Times New Roman" pitchFamily="18" charset="0"/>
                <a:cs typeface="+mn-cs"/>
              </a:rPr>
            </a:br>
            <a:endParaRPr lang="en-US" sz="2000">
              <a:effectLst>
                <a:outerShdw blurRad="38100" dist="38100" dir="2700000" algn="tl">
                  <a:srgbClr val="000000"/>
                </a:outerShdw>
              </a:effectLst>
              <a:latin typeface="Times New Roman" pitchFamily="18" charset="0"/>
              <a:cs typeface="+mn-cs"/>
            </a:endParaRPr>
          </a:p>
          <a:p>
            <a:pPr eaLnBrk="1" hangingPunct="1">
              <a:lnSpc>
                <a:spcPct val="80000"/>
              </a:lnSpc>
              <a:defRPr/>
            </a:pPr>
            <a:r>
              <a:rPr lang="en-US" sz="2000">
                <a:effectLst>
                  <a:outerShdw blurRad="38100" dist="38100" dir="2700000" algn="tl">
                    <a:srgbClr val="000000"/>
                  </a:outerShdw>
                </a:effectLst>
                <a:latin typeface="Times New Roman" pitchFamily="18" charset="0"/>
                <a:cs typeface="+mn-cs"/>
              </a:rPr>
              <a:t>Travel services </a:t>
            </a:r>
            <a:r>
              <a:rPr lang="tr-TR" sz="2000">
                <a:effectLst>
                  <a:outerShdw blurRad="38100" dist="38100" dir="2700000" algn="tl">
                    <a:srgbClr val="000000"/>
                  </a:outerShdw>
                </a:effectLst>
                <a:latin typeface="Times New Roman" pitchFamily="18" charset="0"/>
                <a:cs typeface="+mn-cs"/>
              </a:rPr>
              <a:t>(Seyahat Hizmetleri)</a:t>
            </a:r>
          </a:p>
          <a:p>
            <a:pPr lvl="1" eaLnBrk="1" hangingPunct="1">
              <a:lnSpc>
                <a:spcPct val="80000"/>
              </a:lnSpc>
              <a:defRPr/>
            </a:pPr>
            <a:r>
              <a:rPr lang="en-US" sz="2000">
                <a:effectLst>
                  <a:outerShdw blurRad="38100" dist="38100" dir="2700000" algn="tl">
                    <a:srgbClr val="000000"/>
                  </a:outerShdw>
                </a:effectLst>
                <a:latin typeface="Times New Roman" pitchFamily="18" charset="0"/>
                <a:cs typeface="+mn-cs"/>
              </a:rPr>
              <a:t> </a:t>
            </a:r>
            <a:r>
              <a:rPr lang="en-US" sz="2000">
                <a:effectLst>
                  <a:outerShdw blurRad="38100" dist="38100" dir="2700000" algn="tl">
                    <a:srgbClr val="000000"/>
                  </a:outerShdw>
                </a:effectLst>
                <a:latin typeface="Times New Roman" pitchFamily="18" charset="0"/>
                <a:cs typeface="+mn-cs"/>
                <a:hlinkClick r:id="rId8"/>
              </a:rPr>
              <a:t>www.expedia.com</a:t>
            </a:r>
            <a:r>
              <a:rPr lang="tr-TR" sz="2000">
                <a:effectLst>
                  <a:outerShdw blurRad="38100" dist="38100" dir="2700000" algn="tl">
                    <a:srgbClr val="000000"/>
                  </a:outerShdw>
                </a:effectLst>
                <a:latin typeface="Times New Roman" pitchFamily="18" charset="0"/>
                <a:cs typeface="+mn-cs"/>
              </a:rPr>
              <a:t> </a:t>
            </a:r>
            <a:r>
              <a:rPr lang="en-US" sz="2000">
                <a:effectLst>
                  <a:outerShdw blurRad="38100" dist="38100" dir="2700000" algn="tl">
                    <a:srgbClr val="000000"/>
                  </a:outerShdw>
                </a:effectLst>
                <a:latin typeface="Times New Roman" pitchFamily="18" charset="0"/>
                <a:cs typeface="+mn-cs"/>
              </a:rPr>
              <a:t> - </a:t>
            </a:r>
            <a:r>
              <a:rPr lang="en-US" sz="2000">
                <a:effectLst>
                  <a:outerShdw blurRad="38100" dist="38100" dir="2700000" algn="tl">
                    <a:srgbClr val="000000"/>
                  </a:outerShdw>
                </a:effectLst>
                <a:latin typeface="Times New Roman" pitchFamily="18" charset="0"/>
                <a:cs typeface="+mn-cs"/>
                <a:hlinkClick r:id="rId9"/>
              </a:rPr>
              <a:t>www.</a:t>
            </a:r>
            <a:r>
              <a:rPr lang="tr-TR" sz="2000">
                <a:effectLst>
                  <a:outerShdw blurRad="38100" dist="38100" dir="2700000" algn="tl">
                    <a:srgbClr val="000000"/>
                  </a:outerShdw>
                </a:effectLst>
                <a:latin typeface="Times New Roman" pitchFamily="18" charset="0"/>
                <a:cs typeface="+mn-cs"/>
                <a:hlinkClick r:id="rId9"/>
              </a:rPr>
              <a:t>travelocity</a:t>
            </a:r>
            <a:r>
              <a:rPr lang="en-US" sz="2000">
                <a:effectLst>
                  <a:outerShdw blurRad="38100" dist="38100" dir="2700000" algn="tl">
                    <a:srgbClr val="000000"/>
                  </a:outerShdw>
                </a:effectLst>
                <a:latin typeface="Times New Roman" pitchFamily="18" charset="0"/>
                <a:cs typeface="+mn-cs"/>
                <a:hlinkClick r:id="rId9"/>
              </a:rPr>
              <a:t>.com</a:t>
            </a:r>
            <a:r>
              <a:rPr lang="tr-TR" sz="2000">
                <a:effectLst>
                  <a:outerShdw blurRad="38100" dist="38100" dir="2700000" algn="tl">
                    <a:srgbClr val="000000"/>
                  </a:outerShdw>
                </a:effectLst>
                <a:latin typeface="Times New Roman" pitchFamily="18" charset="0"/>
                <a:cs typeface="+mn-cs"/>
              </a:rPr>
              <a:t>  - </a:t>
            </a:r>
            <a:r>
              <a:rPr lang="en-US" sz="2000">
                <a:effectLst>
                  <a:outerShdw blurRad="38100" dist="38100" dir="2700000" algn="tl">
                    <a:srgbClr val="000000"/>
                  </a:outerShdw>
                </a:effectLst>
                <a:latin typeface="Times New Roman" pitchFamily="18" charset="0"/>
                <a:cs typeface="+mn-cs"/>
                <a:hlinkClick r:id="rId10"/>
              </a:rPr>
              <a:t>www.biletix.com.tr</a:t>
            </a:r>
            <a:r>
              <a:rPr lang="tr-TR" sz="2000">
                <a:effectLst>
                  <a:outerShdw blurRad="38100" dist="38100" dir="2700000" algn="tl">
                    <a:srgbClr val="000000"/>
                  </a:outerShdw>
                </a:effectLst>
                <a:latin typeface="Times New Roman" pitchFamily="18" charset="0"/>
                <a:cs typeface="+mn-cs"/>
              </a:rPr>
              <a:t>  - </a:t>
            </a:r>
            <a:r>
              <a:rPr lang="en-US" sz="2000">
                <a:effectLst>
                  <a:outerShdw blurRad="38100" dist="38100" dir="2700000" algn="tl">
                    <a:srgbClr val="000000"/>
                  </a:outerShdw>
                </a:effectLst>
                <a:latin typeface="Times New Roman" pitchFamily="18" charset="0"/>
                <a:cs typeface="+mn-cs"/>
                <a:hlinkClick r:id="rId11"/>
              </a:rPr>
              <a:t>www.superbilet.com</a:t>
            </a:r>
            <a:r>
              <a:rPr lang="tr-TR" sz="2000">
                <a:effectLst>
                  <a:outerShdw blurRad="38100" dist="38100" dir="2700000" algn="tl">
                    <a:srgbClr val="000000"/>
                  </a:outerShdw>
                </a:effectLst>
                <a:latin typeface="Times New Roman" pitchFamily="18" charset="0"/>
                <a:cs typeface="+mn-cs"/>
              </a:rPr>
              <a:t> – </a:t>
            </a:r>
            <a:r>
              <a:rPr lang="tr-TR" sz="2000">
                <a:effectLst>
                  <a:outerShdw blurRad="38100" dist="38100" dir="2700000" algn="tl">
                    <a:srgbClr val="000000"/>
                  </a:outerShdw>
                </a:effectLst>
                <a:latin typeface="Times New Roman" pitchFamily="18" charset="0"/>
                <a:cs typeface="+mn-cs"/>
                <a:hlinkClick r:id="rId12"/>
              </a:rPr>
              <a:t>www.tatil.com</a:t>
            </a:r>
            <a:r>
              <a:rPr lang="tr-TR" sz="2000">
                <a:effectLst>
                  <a:outerShdw blurRad="38100" dist="38100" dir="2700000" algn="tl">
                    <a:srgbClr val="000000"/>
                  </a:outerShdw>
                </a:effectLst>
                <a:latin typeface="Times New Roman" pitchFamily="18" charset="0"/>
                <a:cs typeface="+mn-cs"/>
              </a:rPr>
              <a:t> </a:t>
            </a:r>
            <a:br>
              <a:rPr lang="tr-TR" sz="2000">
                <a:effectLst>
                  <a:outerShdw blurRad="38100" dist="38100" dir="2700000" algn="tl">
                    <a:srgbClr val="000000"/>
                  </a:outerShdw>
                </a:effectLst>
                <a:latin typeface="Times New Roman" pitchFamily="18" charset="0"/>
                <a:cs typeface="+mn-cs"/>
              </a:rPr>
            </a:br>
            <a:endParaRPr lang="en-US" sz="2000">
              <a:effectLst>
                <a:outerShdw blurRad="38100" dist="38100" dir="2700000" algn="tl">
                  <a:srgbClr val="000000"/>
                </a:outerShdw>
              </a:effectLst>
              <a:latin typeface="Times New Roman" pitchFamily="18" charset="0"/>
              <a:cs typeface="+mn-cs"/>
            </a:endParaRPr>
          </a:p>
          <a:p>
            <a:pPr eaLnBrk="1" hangingPunct="1">
              <a:lnSpc>
                <a:spcPct val="80000"/>
              </a:lnSpc>
              <a:defRPr/>
            </a:pPr>
            <a:r>
              <a:rPr lang="en-US" sz="2000">
                <a:effectLst>
                  <a:outerShdw blurRad="38100" dist="38100" dir="2700000" algn="tl">
                    <a:srgbClr val="000000"/>
                  </a:outerShdw>
                </a:effectLst>
                <a:latin typeface="Times New Roman" pitchFamily="18" charset="0"/>
                <a:cs typeface="+mn-cs"/>
              </a:rPr>
              <a:t>Financial Services </a:t>
            </a:r>
            <a:r>
              <a:rPr lang="tr-TR" sz="2000">
                <a:effectLst>
                  <a:outerShdw blurRad="38100" dist="38100" dir="2700000" algn="tl">
                    <a:srgbClr val="000000"/>
                  </a:outerShdw>
                </a:effectLst>
                <a:latin typeface="Times New Roman" pitchFamily="18" charset="0"/>
                <a:cs typeface="+mn-cs"/>
              </a:rPr>
              <a:t>(Finansal Hizmetler)</a:t>
            </a:r>
          </a:p>
          <a:p>
            <a:pPr lvl="1" eaLnBrk="1" hangingPunct="1">
              <a:lnSpc>
                <a:spcPct val="80000"/>
              </a:lnSpc>
              <a:defRPr/>
            </a:pPr>
            <a:br>
              <a:rPr lang="tr-TR" sz="2000">
                <a:effectLst>
                  <a:outerShdw blurRad="38100" dist="38100" dir="2700000" algn="tl">
                    <a:srgbClr val="000000"/>
                  </a:outerShdw>
                </a:effectLst>
                <a:latin typeface="Times New Roman" pitchFamily="18" charset="0"/>
                <a:cs typeface="+mn-cs"/>
              </a:rPr>
            </a:br>
            <a:endParaRPr lang="en-US" sz="2000">
              <a:effectLst>
                <a:outerShdw blurRad="38100" dist="38100" dir="2700000" algn="tl">
                  <a:srgbClr val="000000"/>
                </a:outerShdw>
              </a:effectLst>
              <a:latin typeface="Times New Roman" pitchFamily="18" charset="0"/>
              <a:cs typeface="+mn-cs"/>
            </a:endParaRPr>
          </a:p>
          <a:p>
            <a:pPr eaLnBrk="1" hangingPunct="1">
              <a:lnSpc>
                <a:spcPct val="80000"/>
              </a:lnSpc>
              <a:defRPr/>
            </a:pPr>
            <a:r>
              <a:rPr lang="en-US" sz="2000">
                <a:effectLst>
                  <a:outerShdw blurRad="38100" dist="38100" dir="2700000" algn="tl">
                    <a:srgbClr val="000000"/>
                  </a:outerShdw>
                </a:effectLst>
                <a:latin typeface="Times New Roman" pitchFamily="18" charset="0"/>
                <a:cs typeface="+mn-cs"/>
              </a:rPr>
              <a:t>Personal Services</a:t>
            </a:r>
            <a:r>
              <a:rPr lang="tr-TR" sz="2000">
                <a:effectLst>
                  <a:outerShdw blurRad="38100" dist="38100" dir="2700000" algn="tl">
                    <a:srgbClr val="000000"/>
                  </a:outerShdw>
                </a:effectLst>
                <a:latin typeface="Times New Roman" pitchFamily="18" charset="0"/>
                <a:cs typeface="+mn-cs"/>
              </a:rPr>
              <a:t> (Bireysel Hizmetler)</a:t>
            </a:r>
            <a:endParaRPr lang="en-US" sz="2000">
              <a:effectLst>
                <a:outerShdw blurRad="38100" dist="38100" dir="2700000" algn="tl">
                  <a:srgbClr val="000000"/>
                </a:outerShdw>
              </a:effectLst>
              <a:latin typeface="Times New Roman" pitchFamily="18" charset="0"/>
              <a:cs typeface="+mn-cs"/>
            </a:endParaRPr>
          </a:p>
          <a:p>
            <a:pPr lvl="1" eaLnBrk="1" hangingPunct="1">
              <a:lnSpc>
                <a:spcPct val="80000"/>
              </a:lnSpc>
              <a:defRPr/>
            </a:pPr>
            <a:r>
              <a:rPr lang="en-US" sz="2000">
                <a:effectLst>
                  <a:outerShdw blurRad="38100" dist="38100" dir="2700000" algn="tl">
                    <a:srgbClr val="000000"/>
                  </a:outerShdw>
                </a:effectLst>
                <a:latin typeface="Times New Roman" pitchFamily="18" charset="0"/>
                <a:cs typeface="+mn-cs"/>
              </a:rPr>
              <a:t>Employment </a:t>
            </a:r>
            <a:r>
              <a:rPr lang="tr-TR" sz="2000">
                <a:effectLst>
                  <a:outerShdw blurRad="38100" dist="38100" dir="2700000" algn="tl">
                    <a:srgbClr val="000000"/>
                  </a:outerShdw>
                </a:effectLst>
                <a:latin typeface="Times New Roman" pitchFamily="18" charset="0"/>
                <a:cs typeface="+mn-cs"/>
              </a:rPr>
              <a:t>(İnsan Kaynakları) </a:t>
            </a:r>
          </a:p>
          <a:p>
            <a:pPr lvl="2" eaLnBrk="1" hangingPunct="1">
              <a:lnSpc>
                <a:spcPct val="80000"/>
              </a:lnSpc>
              <a:defRPr/>
            </a:pPr>
            <a:r>
              <a:rPr lang="en-US" sz="2000">
                <a:effectLst>
                  <a:outerShdw blurRad="38100" dist="38100" dir="2700000" algn="tl">
                    <a:srgbClr val="000000"/>
                  </a:outerShdw>
                </a:effectLst>
                <a:latin typeface="Times New Roman" pitchFamily="18" charset="0"/>
                <a:cs typeface="+mn-cs"/>
                <a:hlinkClick r:id="rId13"/>
              </a:rPr>
              <a:t>www.</a:t>
            </a:r>
            <a:r>
              <a:rPr lang="tr-TR" sz="2000">
                <a:effectLst>
                  <a:outerShdw blurRad="38100" dist="38100" dir="2700000" algn="tl">
                    <a:srgbClr val="000000"/>
                  </a:outerShdw>
                </a:effectLst>
                <a:latin typeface="Times New Roman" pitchFamily="18" charset="0"/>
                <a:cs typeface="+mn-cs"/>
                <a:hlinkClick r:id="rId13"/>
              </a:rPr>
              <a:t>kariyer</a:t>
            </a:r>
            <a:r>
              <a:rPr lang="en-US" sz="2000">
                <a:effectLst>
                  <a:outerShdw blurRad="38100" dist="38100" dir="2700000" algn="tl">
                    <a:srgbClr val="000000"/>
                  </a:outerShdw>
                </a:effectLst>
                <a:latin typeface="Times New Roman" pitchFamily="18" charset="0"/>
                <a:cs typeface="+mn-cs"/>
                <a:hlinkClick r:id="rId13"/>
              </a:rPr>
              <a:t>.</a:t>
            </a:r>
            <a:r>
              <a:rPr lang="tr-TR" sz="2000">
                <a:effectLst>
                  <a:outerShdw blurRad="38100" dist="38100" dir="2700000" algn="tl">
                    <a:srgbClr val="000000"/>
                  </a:outerShdw>
                </a:effectLst>
                <a:latin typeface="Times New Roman" pitchFamily="18" charset="0"/>
                <a:cs typeface="+mn-cs"/>
                <a:hlinkClick r:id="rId13"/>
              </a:rPr>
              <a:t>net</a:t>
            </a:r>
            <a:r>
              <a:rPr lang="tr-TR" sz="2000">
                <a:effectLst>
                  <a:outerShdw blurRad="38100" dist="38100" dir="2700000" algn="tl">
                    <a:srgbClr val="000000"/>
                  </a:outerShdw>
                </a:effectLst>
                <a:latin typeface="Times New Roman" pitchFamily="18" charset="0"/>
                <a:cs typeface="+mn-cs"/>
              </a:rPr>
              <a:t> </a:t>
            </a:r>
            <a:endParaRPr lang="en-US" sz="2000">
              <a:effectLst>
                <a:outerShdw blurRad="38100" dist="38100" dir="2700000" algn="tl">
                  <a:srgbClr val="000000"/>
                </a:outerShdw>
              </a:effectLst>
              <a:latin typeface="Times New Roman" pitchFamily="18" charset="0"/>
              <a:cs typeface="+mn-cs"/>
            </a:endParaRPr>
          </a:p>
          <a:p>
            <a:pPr lvl="1" eaLnBrk="1" hangingPunct="1">
              <a:lnSpc>
                <a:spcPct val="80000"/>
              </a:lnSpc>
              <a:defRPr/>
            </a:pPr>
            <a:r>
              <a:rPr lang="en-US" sz="2000">
                <a:effectLst>
                  <a:outerShdw blurRad="38100" dist="38100" dir="2700000" algn="tl">
                    <a:srgbClr val="000000"/>
                  </a:outerShdw>
                </a:effectLst>
                <a:latin typeface="Times New Roman" pitchFamily="18" charset="0"/>
                <a:cs typeface="+mn-cs"/>
              </a:rPr>
              <a:t>Legal </a:t>
            </a:r>
            <a:r>
              <a:rPr lang="tr-TR" sz="2000">
                <a:effectLst>
                  <a:outerShdw blurRad="38100" dist="38100" dir="2700000" algn="tl">
                    <a:srgbClr val="000000"/>
                  </a:outerShdw>
                </a:effectLst>
                <a:latin typeface="Times New Roman" pitchFamily="18" charset="0"/>
                <a:cs typeface="+mn-cs"/>
              </a:rPr>
              <a:t> (Hukuk)</a:t>
            </a:r>
          </a:p>
          <a:p>
            <a:pPr lvl="1" eaLnBrk="1" hangingPunct="1">
              <a:lnSpc>
                <a:spcPct val="80000"/>
              </a:lnSpc>
              <a:defRPr/>
            </a:pPr>
            <a:r>
              <a:rPr lang="en-US" sz="2000">
                <a:effectLst>
                  <a:outerShdw blurRad="38100" dist="38100" dir="2700000" algn="tl">
                    <a:srgbClr val="000000"/>
                  </a:outerShdw>
                </a:effectLst>
                <a:latin typeface="Times New Roman" pitchFamily="18" charset="0"/>
                <a:cs typeface="+mn-cs"/>
              </a:rPr>
              <a:t>Medical </a:t>
            </a:r>
            <a:r>
              <a:rPr lang="tr-TR" sz="2000">
                <a:effectLst>
                  <a:outerShdw blurRad="38100" dist="38100" dir="2700000" algn="tl">
                    <a:srgbClr val="000000"/>
                  </a:outerShdw>
                </a:effectLst>
                <a:latin typeface="Times New Roman" pitchFamily="18" charset="0"/>
                <a:cs typeface="+mn-cs"/>
              </a:rPr>
              <a:t> (TIP)</a:t>
            </a:r>
          </a:p>
          <a:p>
            <a:pPr lvl="1" eaLnBrk="1" hangingPunct="1">
              <a:lnSpc>
                <a:spcPct val="80000"/>
              </a:lnSpc>
              <a:defRPr/>
            </a:pPr>
            <a:r>
              <a:rPr lang="en-US" sz="2000">
                <a:effectLst>
                  <a:outerShdw blurRad="38100" dist="38100" dir="2700000" algn="tl">
                    <a:srgbClr val="000000"/>
                  </a:outerShdw>
                </a:effectLst>
                <a:latin typeface="Times New Roman" pitchFamily="18" charset="0"/>
                <a:cs typeface="+mn-cs"/>
              </a:rPr>
              <a:t>Publishing </a:t>
            </a:r>
            <a:r>
              <a:rPr lang="tr-TR" sz="2000">
                <a:effectLst>
                  <a:outerShdw blurRad="38100" dist="38100" dir="2700000" algn="tl">
                    <a:srgbClr val="000000"/>
                  </a:outerShdw>
                </a:effectLst>
                <a:latin typeface="Times New Roman" pitchFamily="18" charset="0"/>
                <a:cs typeface="+mn-cs"/>
              </a:rPr>
              <a:t>(Basın)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Başlık">
            <a:extLst>
              <a:ext uri="{FF2B5EF4-FFF2-40B4-BE49-F238E27FC236}">
                <a16:creationId xmlns:a16="http://schemas.microsoft.com/office/drawing/2014/main" id="{0FF672BC-CC2E-203D-4A90-9E04A135D112}"/>
              </a:ext>
            </a:extLst>
          </p:cNvPr>
          <p:cNvSpPr>
            <a:spLocks noGrp="1"/>
          </p:cNvSpPr>
          <p:nvPr>
            <p:ph type="title" idx="4294967295"/>
          </p:nvPr>
        </p:nvSpPr>
        <p:spPr>
          <a:xfrm>
            <a:off x="0" y="0"/>
            <a:ext cx="8229600" cy="1143000"/>
          </a:xfrm>
        </p:spPr>
        <p:txBody>
          <a:bodyPr/>
          <a:lstStyle/>
          <a:p>
            <a:pPr eaLnBrk="1" hangingPunct="1"/>
            <a:r>
              <a:rPr lang="tr-TR" altLang="tr-TR"/>
              <a:t>E-Ticaret türleri / B2G - C2G</a:t>
            </a:r>
          </a:p>
        </p:txBody>
      </p:sp>
      <p:sp>
        <p:nvSpPr>
          <p:cNvPr id="19459" name="Rectangle 3">
            <a:extLst>
              <a:ext uri="{FF2B5EF4-FFF2-40B4-BE49-F238E27FC236}">
                <a16:creationId xmlns:a16="http://schemas.microsoft.com/office/drawing/2014/main" id="{BB46F157-4984-D720-5B0E-4CF7029D223E}"/>
              </a:ext>
            </a:extLst>
          </p:cNvPr>
          <p:cNvSpPr txBox="1">
            <a:spLocks noChangeArrowheads="1"/>
          </p:cNvSpPr>
          <p:nvPr/>
        </p:nvSpPr>
        <p:spPr bwMode="auto">
          <a:xfrm>
            <a:off x="252413" y="1341438"/>
            <a:ext cx="8594725" cy="501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lnSpc>
                <a:spcPct val="90000"/>
              </a:lnSpc>
              <a:spcBef>
                <a:spcPct val="0"/>
              </a:spcBef>
              <a:buClrTx/>
              <a:buSzTx/>
              <a:buFontTx/>
              <a:buNone/>
            </a:pPr>
            <a:r>
              <a:rPr lang="tr-TR" altLang="tr-TR" sz="2400" b="1">
                <a:latin typeface="Calibri" panose="020F0502020204030204" pitchFamily="34" charset="0"/>
              </a:rPr>
              <a:t>3. Şirket-Kamu İdaresi Arası Elektronik Ticaret (B2G-Business to goverment) : </a:t>
            </a:r>
            <a:r>
              <a:rPr lang="tr-TR" altLang="tr-TR" sz="2400">
                <a:latin typeface="Calibri" panose="020F0502020204030204" pitchFamily="34" charset="0"/>
              </a:rPr>
              <a:t>Kamu ile şirketler arasındaki lokal ağlar üzerinde yapılan ticaret, haberleşme ve diğer tüm etkinlikleri kapsamaktadır. Kamu ihalelerinin İnternette yayınlanması ve firmaların elektronik ortamda teklif vermeleri ilk örnekleridir. E-Ticaretin yaygınlaşmasını desteklemek amacı ile kamunun vergi ödemeleri, gümrük işlemleri de sanal dünyaya taşınmaktadır. </a:t>
            </a:r>
            <a:br>
              <a:rPr lang="tr-TR" altLang="tr-TR" sz="2400">
                <a:latin typeface="Calibri" panose="020F0502020204030204" pitchFamily="34" charset="0"/>
              </a:rPr>
            </a:br>
            <a:br>
              <a:rPr lang="tr-TR" altLang="tr-TR" sz="2400">
                <a:latin typeface="Calibri" panose="020F0502020204030204" pitchFamily="34" charset="0"/>
              </a:rPr>
            </a:br>
            <a:r>
              <a:rPr lang="tr-TR" altLang="tr-TR" sz="2400" b="1">
                <a:latin typeface="Calibri" panose="020F0502020204030204" pitchFamily="34" charset="0"/>
              </a:rPr>
              <a:t>4. Tüketici-Kamu İdaresi Arası Elektronik Ticaret (C2G-Customer to goverment) : </a:t>
            </a:r>
            <a:r>
              <a:rPr lang="tr-TR" altLang="tr-TR" sz="2400">
                <a:latin typeface="Calibri" panose="020F0502020204030204" pitchFamily="34" charset="0"/>
              </a:rPr>
              <a:t>Tüketici ile kamu idaresi arasında her türlü vergi, sağlık ve hukuksal etkinliği kapsamaktadır. Henüz yaygın örnekleri olmayan bu kategoride ehliyet, pasaport başvuruları, sosyal güvenlik primleri ile vergi ödemeleri, vb. uygulamalar ile Elektronik Devlete geçişin sağlanması planlanmaktadır.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Başlık">
            <a:extLst>
              <a:ext uri="{FF2B5EF4-FFF2-40B4-BE49-F238E27FC236}">
                <a16:creationId xmlns:a16="http://schemas.microsoft.com/office/drawing/2014/main" id="{6A560781-19E4-9B9A-FC3C-B0F6B1B59649}"/>
              </a:ext>
            </a:extLst>
          </p:cNvPr>
          <p:cNvSpPr>
            <a:spLocks noGrp="1"/>
          </p:cNvSpPr>
          <p:nvPr>
            <p:ph type="title" idx="4294967295"/>
          </p:nvPr>
        </p:nvSpPr>
        <p:spPr>
          <a:xfrm>
            <a:off x="0" y="0"/>
            <a:ext cx="8229600" cy="1143000"/>
          </a:xfrm>
        </p:spPr>
        <p:txBody>
          <a:bodyPr/>
          <a:lstStyle/>
          <a:p>
            <a:pPr eaLnBrk="1" hangingPunct="1"/>
            <a:r>
              <a:rPr lang="tr-TR" altLang="tr-TR"/>
              <a:t>E-Ticaret türleri</a:t>
            </a:r>
          </a:p>
        </p:txBody>
      </p:sp>
      <p:sp>
        <p:nvSpPr>
          <p:cNvPr id="7171" name="Rectangle 3">
            <a:extLst>
              <a:ext uri="{FF2B5EF4-FFF2-40B4-BE49-F238E27FC236}">
                <a16:creationId xmlns:a16="http://schemas.microsoft.com/office/drawing/2014/main" id="{F4E92F9A-2DF2-0A82-9B33-18F02E44421B}"/>
              </a:ext>
            </a:extLst>
          </p:cNvPr>
          <p:cNvSpPr txBox="1">
            <a:spLocks noChangeArrowheads="1"/>
          </p:cNvSpPr>
          <p:nvPr/>
        </p:nvSpPr>
        <p:spPr bwMode="auto">
          <a:xfrm>
            <a:off x="252413" y="1341438"/>
            <a:ext cx="8594725" cy="501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lnSpc>
                <a:spcPct val="90000"/>
              </a:lnSpc>
              <a:spcBef>
                <a:spcPct val="0"/>
              </a:spcBef>
              <a:buClrTx/>
              <a:buSzTx/>
              <a:buFontTx/>
              <a:buNone/>
            </a:pPr>
            <a:r>
              <a:rPr lang="tr-TR" altLang="tr-TR" sz="4400" b="1">
                <a:solidFill>
                  <a:srgbClr val="FF0000"/>
                </a:solidFill>
                <a:latin typeface="Calibri" panose="020F0502020204030204" pitchFamily="34" charset="0"/>
              </a:rPr>
              <a:t>B2B</a:t>
            </a:r>
            <a:r>
              <a:rPr lang="tr-TR" altLang="tr-TR" sz="2400" b="1">
                <a:latin typeface="Calibri" panose="020F0502020204030204" pitchFamily="34" charset="0"/>
              </a:rPr>
              <a:t> </a:t>
            </a:r>
            <a:r>
              <a:rPr lang="tr-TR" altLang="tr-TR" sz="2400">
                <a:latin typeface="Calibri" panose="020F0502020204030204" pitchFamily="34" charset="0"/>
              </a:rPr>
              <a:t>(Business To Business) </a:t>
            </a:r>
            <a:br>
              <a:rPr lang="tr-TR" altLang="tr-TR" sz="2400" b="1">
                <a:latin typeface="Calibri" panose="020F0502020204030204" pitchFamily="34" charset="0"/>
              </a:rPr>
            </a:br>
            <a:r>
              <a:rPr lang="tr-TR" altLang="tr-TR" sz="2400" b="1">
                <a:latin typeface="Calibri" panose="020F0502020204030204" pitchFamily="34" charset="0"/>
              </a:rPr>
              <a:t>Şirketler Arası Elektronik Ticaret</a:t>
            </a:r>
            <a:br>
              <a:rPr lang="tr-TR" altLang="tr-TR" sz="2400">
                <a:latin typeface="Calibri" panose="020F0502020204030204" pitchFamily="34" charset="0"/>
              </a:rPr>
            </a:br>
            <a:br>
              <a:rPr lang="tr-TR" altLang="tr-TR" sz="2400">
                <a:latin typeface="Calibri" panose="020F0502020204030204" pitchFamily="34" charset="0"/>
              </a:rPr>
            </a:br>
            <a:r>
              <a:rPr lang="tr-TR" altLang="tr-TR" sz="4400" b="1">
                <a:solidFill>
                  <a:srgbClr val="FF0000"/>
                </a:solidFill>
                <a:latin typeface="Calibri" panose="020F0502020204030204" pitchFamily="34" charset="0"/>
              </a:rPr>
              <a:t>B2C</a:t>
            </a:r>
            <a:r>
              <a:rPr lang="tr-TR" altLang="tr-TR" sz="4400" b="1">
                <a:latin typeface="Calibri" panose="020F0502020204030204" pitchFamily="34" charset="0"/>
              </a:rPr>
              <a:t> </a:t>
            </a:r>
            <a:r>
              <a:rPr lang="tr-TR" altLang="tr-TR" sz="2400">
                <a:latin typeface="Calibri" panose="020F0502020204030204" pitchFamily="34" charset="0"/>
              </a:rPr>
              <a:t>(Business To Consumer / Customer) </a:t>
            </a:r>
            <a:br>
              <a:rPr lang="tr-TR" altLang="tr-TR" sz="2400" b="1">
                <a:latin typeface="Calibri" panose="020F0502020204030204" pitchFamily="34" charset="0"/>
              </a:rPr>
            </a:br>
            <a:r>
              <a:rPr lang="tr-TR" altLang="tr-TR" sz="2400" b="1">
                <a:latin typeface="Calibri" panose="020F0502020204030204" pitchFamily="34" charset="0"/>
              </a:rPr>
              <a:t>Şirket-Tüketici Arası Elektronik Ticaret </a:t>
            </a:r>
          </a:p>
          <a:p>
            <a:pPr eaLnBrk="1" hangingPunct="1">
              <a:lnSpc>
                <a:spcPct val="90000"/>
              </a:lnSpc>
              <a:spcBef>
                <a:spcPct val="0"/>
              </a:spcBef>
              <a:buClrTx/>
              <a:buSzTx/>
              <a:buFontTx/>
              <a:buNone/>
            </a:pPr>
            <a:endParaRPr lang="tr-TR" altLang="tr-TR" sz="2400">
              <a:latin typeface="Calibri" panose="020F0502020204030204" pitchFamily="34" charset="0"/>
            </a:endParaRPr>
          </a:p>
          <a:p>
            <a:pPr eaLnBrk="1" hangingPunct="1">
              <a:lnSpc>
                <a:spcPct val="90000"/>
              </a:lnSpc>
              <a:spcBef>
                <a:spcPct val="0"/>
              </a:spcBef>
              <a:buClrTx/>
              <a:buSzTx/>
              <a:buFontTx/>
              <a:buNone/>
            </a:pPr>
            <a:r>
              <a:rPr lang="tr-TR" altLang="tr-TR" sz="4400" b="1">
                <a:solidFill>
                  <a:srgbClr val="FF0000"/>
                </a:solidFill>
                <a:latin typeface="Calibri" panose="020F0502020204030204" pitchFamily="34" charset="0"/>
              </a:rPr>
              <a:t>B2G</a:t>
            </a:r>
            <a:r>
              <a:rPr lang="tr-TR" altLang="tr-TR" sz="4400" b="1">
                <a:latin typeface="Calibri" panose="020F0502020204030204" pitchFamily="34" charset="0"/>
              </a:rPr>
              <a:t> </a:t>
            </a:r>
            <a:r>
              <a:rPr lang="tr-TR" altLang="tr-TR" sz="2400">
                <a:latin typeface="Calibri" panose="020F0502020204030204" pitchFamily="34" charset="0"/>
              </a:rPr>
              <a:t>(Business To Goverment) </a:t>
            </a:r>
            <a:br>
              <a:rPr lang="tr-TR" altLang="tr-TR" sz="2400" b="1">
                <a:latin typeface="Calibri" panose="020F0502020204030204" pitchFamily="34" charset="0"/>
              </a:rPr>
            </a:br>
            <a:r>
              <a:rPr lang="tr-TR" altLang="tr-TR" sz="2400" b="1">
                <a:latin typeface="Calibri" panose="020F0502020204030204" pitchFamily="34" charset="0"/>
              </a:rPr>
              <a:t>Şirket-Kamu İdaresi Arası Elektronik Ticaret</a:t>
            </a:r>
            <a:br>
              <a:rPr lang="tr-TR" altLang="tr-TR" sz="2400">
                <a:latin typeface="Calibri" panose="020F0502020204030204" pitchFamily="34" charset="0"/>
              </a:rPr>
            </a:br>
            <a:endParaRPr lang="tr-TR" altLang="tr-TR" sz="2400">
              <a:latin typeface="Calibri" panose="020F0502020204030204" pitchFamily="34" charset="0"/>
            </a:endParaRPr>
          </a:p>
          <a:p>
            <a:pPr eaLnBrk="1" hangingPunct="1">
              <a:lnSpc>
                <a:spcPct val="90000"/>
              </a:lnSpc>
              <a:spcBef>
                <a:spcPct val="0"/>
              </a:spcBef>
              <a:buClrTx/>
              <a:buSzTx/>
              <a:buFontTx/>
              <a:buNone/>
            </a:pPr>
            <a:r>
              <a:rPr lang="tr-TR" altLang="tr-TR" sz="4400" b="1">
                <a:solidFill>
                  <a:srgbClr val="FF0000"/>
                </a:solidFill>
                <a:latin typeface="Calibri" panose="020F0502020204030204" pitchFamily="34" charset="0"/>
              </a:rPr>
              <a:t>C2G</a:t>
            </a:r>
            <a:r>
              <a:rPr lang="tr-TR" altLang="tr-TR" sz="2400" b="1">
                <a:latin typeface="Calibri" panose="020F0502020204030204" pitchFamily="34" charset="0"/>
              </a:rPr>
              <a:t> </a:t>
            </a:r>
            <a:r>
              <a:rPr lang="tr-TR" altLang="tr-TR" sz="2400">
                <a:latin typeface="Calibri" panose="020F0502020204030204" pitchFamily="34" charset="0"/>
              </a:rPr>
              <a:t>(Consumer / Customer To Government) </a:t>
            </a:r>
            <a:br>
              <a:rPr lang="tr-TR" altLang="tr-TR" sz="2400" b="1">
                <a:latin typeface="Calibri" panose="020F0502020204030204" pitchFamily="34" charset="0"/>
              </a:rPr>
            </a:br>
            <a:r>
              <a:rPr lang="tr-TR" altLang="tr-TR" sz="2400" b="1">
                <a:latin typeface="Calibri" panose="020F0502020204030204" pitchFamily="34" charset="0"/>
              </a:rPr>
              <a:t>Tüketici-Kamu İdaresi Arası Elektronik Ticaret</a:t>
            </a:r>
            <a:endParaRPr lang="tr-TR" altLang="tr-TR" sz="2400">
              <a:latin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a:extLst>
              <a:ext uri="{FF2B5EF4-FFF2-40B4-BE49-F238E27FC236}">
                <a16:creationId xmlns:a16="http://schemas.microsoft.com/office/drawing/2014/main" id="{F26988A4-5CD2-CEF1-1539-C161E6B1C76E}"/>
              </a:ext>
            </a:extLst>
          </p:cNvPr>
          <p:cNvSpPr>
            <a:spLocks noGrp="1" noChangeArrowheads="1"/>
          </p:cNvSpPr>
          <p:nvPr>
            <p:ph type="ctrTitle"/>
          </p:nvPr>
        </p:nvSpPr>
        <p:spPr>
          <a:xfrm>
            <a:off x="381000" y="685800"/>
            <a:ext cx="8382000" cy="1143000"/>
          </a:xfrm>
          <a:ln>
            <a:miter lim="800000"/>
            <a:headEnd/>
            <a:tailEnd/>
          </a:ln>
        </p:spPr>
        <p:txBody>
          <a:bodyPr/>
          <a:lstStyle/>
          <a:p>
            <a:pPr eaLnBrk="1" fontAlgn="auto" hangingPunct="1">
              <a:spcAft>
                <a:spcPts val="0"/>
              </a:spcAft>
              <a:defRPr/>
            </a:pPr>
            <a:r>
              <a:rPr lang="tr-TR" sz="4400">
                <a:solidFill>
                  <a:schemeClr val="tx1"/>
                </a:solidFill>
              </a:rPr>
              <a:t>B2B</a:t>
            </a:r>
            <a:endParaRPr lang="en-US" sz="4400">
              <a:solidFill>
                <a:schemeClr val="tx1"/>
              </a:solidFill>
            </a:endParaRPr>
          </a:p>
        </p:txBody>
      </p:sp>
      <p:sp>
        <p:nvSpPr>
          <p:cNvPr id="8195" name="Text Box 3">
            <a:extLst>
              <a:ext uri="{FF2B5EF4-FFF2-40B4-BE49-F238E27FC236}">
                <a16:creationId xmlns:a16="http://schemas.microsoft.com/office/drawing/2014/main" id="{3BA0571C-F3AA-4D6F-FB76-399F6AF1995D}"/>
              </a:ext>
            </a:extLst>
          </p:cNvPr>
          <p:cNvSpPr txBox="1">
            <a:spLocks noChangeArrowheads="1"/>
          </p:cNvSpPr>
          <p:nvPr/>
        </p:nvSpPr>
        <p:spPr bwMode="auto">
          <a:xfrm>
            <a:off x="685800" y="1905000"/>
            <a:ext cx="8153400"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50000"/>
              </a:spcBef>
              <a:buClrTx/>
              <a:buSzTx/>
              <a:buFontTx/>
              <a:buNone/>
            </a:pPr>
            <a:r>
              <a:rPr lang="tr-TR" altLang="tr-TR" sz="2400">
                <a:latin typeface="Arial" panose="020B0604020202020204" pitchFamily="34" charset="0"/>
              </a:rPr>
              <a:t>Sözgelimi, </a:t>
            </a:r>
            <a:r>
              <a:rPr lang="tr-TR" altLang="tr-TR" sz="2400" b="1">
                <a:solidFill>
                  <a:srgbClr val="FF0000"/>
                </a:solidFill>
                <a:latin typeface="Arial" panose="020B0604020202020204" pitchFamily="34" charset="0"/>
              </a:rPr>
              <a:t>”Nike”</a:t>
            </a:r>
            <a:r>
              <a:rPr lang="tr-TR" altLang="tr-TR" sz="2400">
                <a:latin typeface="Arial" panose="020B0604020202020204" pitchFamily="34" charset="0"/>
              </a:rPr>
              <a:t> kendisi tek bir çift bile ayakkabı üretmez. Bunun yerine, dünyanın birçok bölgesinde fason üretim yapan “üretim ortakları” vardır. Böylece “Nike” kendisi sadece kendi alanı olarak seçtiği tanıtım ve dağıtıma yoğunlaşır. Üretim ortakları, Nike’ın kendileri ile paylaştığı piyasa araştırmaları sonuçlarına göre ARGE yapar ve yeni modeller üretir. E-Ticaret ortamları (Internet) bu tip oluşumların doğal platformudur.</a:t>
            </a:r>
            <a:endParaRPr lang="en-US" altLang="tr-TR" sz="2400">
              <a:latin typeface="Arial" panose="020B0604020202020204" pitchFamily="34" charset="0"/>
            </a:endParaRPr>
          </a:p>
        </p:txBody>
      </p:sp>
      <p:pic>
        <p:nvPicPr>
          <p:cNvPr id="8196" name="Picture 4" descr="bd04943_">
            <a:extLst>
              <a:ext uri="{FF2B5EF4-FFF2-40B4-BE49-F238E27FC236}">
                <a16:creationId xmlns:a16="http://schemas.microsoft.com/office/drawing/2014/main" id="{9172981C-CEAF-C18F-0645-10D7DB6094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304800"/>
            <a:ext cx="1571625" cy="147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Başlık">
            <a:extLst>
              <a:ext uri="{FF2B5EF4-FFF2-40B4-BE49-F238E27FC236}">
                <a16:creationId xmlns:a16="http://schemas.microsoft.com/office/drawing/2014/main" id="{AC343B02-C8AA-EA35-B4C6-51DEF3C03565}"/>
              </a:ext>
            </a:extLst>
          </p:cNvPr>
          <p:cNvSpPr>
            <a:spLocks noGrp="1"/>
          </p:cNvSpPr>
          <p:nvPr>
            <p:ph type="title" idx="4294967295"/>
          </p:nvPr>
        </p:nvSpPr>
        <p:spPr>
          <a:xfrm>
            <a:off x="0" y="0"/>
            <a:ext cx="8229600" cy="1143000"/>
          </a:xfrm>
        </p:spPr>
        <p:txBody>
          <a:bodyPr/>
          <a:lstStyle/>
          <a:p>
            <a:pPr eaLnBrk="1" hangingPunct="1"/>
            <a:r>
              <a:rPr lang="tr-TR" altLang="tr-TR"/>
              <a:t>E-Ticaret türleri / B2B </a:t>
            </a:r>
          </a:p>
        </p:txBody>
      </p:sp>
      <p:sp>
        <p:nvSpPr>
          <p:cNvPr id="9219" name="Rectangle 3">
            <a:extLst>
              <a:ext uri="{FF2B5EF4-FFF2-40B4-BE49-F238E27FC236}">
                <a16:creationId xmlns:a16="http://schemas.microsoft.com/office/drawing/2014/main" id="{B402BA1E-B444-575B-2BFA-12FC5934A573}"/>
              </a:ext>
            </a:extLst>
          </p:cNvPr>
          <p:cNvSpPr txBox="1">
            <a:spLocks noChangeArrowheads="1"/>
          </p:cNvSpPr>
          <p:nvPr/>
        </p:nvSpPr>
        <p:spPr bwMode="auto">
          <a:xfrm>
            <a:off x="252413" y="1341438"/>
            <a:ext cx="8594725" cy="501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lnSpc>
                <a:spcPct val="90000"/>
              </a:lnSpc>
              <a:spcBef>
                <a:spcPct val="0"/>
              </a:spcBef>
              <a:buClrTx/>
              <a:buSzTx/>
              <a:buFontTx/>
              <a:buNone/>
            </a:pPr>
            <a:r>
              <a:rPr lang="tr-TR" altLang="tr-TR" sz="2400" b="1">
                <a:latin typeface="Calibri" panose="020F0502020204030204" pitchFamily="34" charset="0"/>
              </a:rPr>
              <a:t>1. Şirketler Arası (B2B- Business To Business) Elektronik Ticaret:</a:t>
            </a:r>
            <a:r>
              <a:rPr lang="tr-TR" altLang="tr-TR" sz="2400">
                <a:latin typeface="Calibri" panose="020F0502020204030204" pitchFamily="34" charset="0"/>
              </a:rPr>
              <a:t> En yaygın kullanılan elektronik ticaret şeklidir. Şirket içi veya şirketler arası yapılan ticarettir. Elektronik Veri Değişimi (Electronik Data Interchange) olarak da adlandırılmaktadır. Firmaların elektronik ortamda tedarikçiye sipariş vermesi, faturalarını temin etmesi ve bedellerini ödemesi bu bölümde değerlendirilmektedir. </a:t>
            </a:r>
            <a:br>
              <a:rPr lang="tr-TR" altLang="tr-TR" sz="2400">
                <a:latin typeface="Calibri" panose="020F0502020204030204" pitchFamily="34" charset="0"/>
              </a:rPr>
            </a:br>
            <a:br>
              <a:rPr lang="tr-TR" altLang="tr-TR" sz="2400">
                <a:latin typeface="Calibri" panose="020F0502020204030204" pitchFamily="34" charset="0"/>
              </a:rPr>
            </a:br>
            <a:endParaRPr lang="tr-TR" altLang="tr-TR" sz="2400">
              <a:latin typeface="Calibri" panose="020F0502020204030204" pitchFamily="34" charset="0"/>
            </a:endParaRPr>
          </a:p>
        </p:txBody>
      </p:sp>
      <p:pic>
        <p:nvPicPr>
          <p:cNvPr id="9220" name="Picture 2">
            <a:extLst>
              <a:ext uri="{FF2B5EF4-FFF2-40B4-BE49-F238E27FC236}">
                <a16:creationId xmlns:a16="http://schemas.microsoft.com/office/drawing/2014/main" id="{5B1E4AF5-CFDF-018A-6B73-D8CF54B328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525" y="3457575"/>
            <a:ext cx="7396163"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Başlık">
            <a:extLst>
              <a:ext uri="{FF2B5EF4-FFF2-40B4-BE49-F238E27FC236}">
                <a16:creationId xmlns:a16="http://schemas.microsoft.com/office/drawing/2014/main" id="{E5E13AA7-E56C-4412-24DC-A615E6F0608F}"/>
              </a:ext>
            </a:extLst>
          </p:cNvPr>
          <p:cNvSpPr>
            <a:spLocks noGrp="1"/>
          </p:cNvSpPr>
          <p:nvPr>
            <p:ph type="title" idx="4294967295"/>
          </p:nvPr>
        </p:nvSpPr>
        <p:spPr>
          <a:xfrm>
            <a:off x="0" y="0"/>
            <a:ext cx="8229600" cy="1143000"/>
          </a:xfrm>
        </p:spPr>
        <p:txBody>
          <a:bodyPr/>
          <a:lstStyle/>
          <a:p>
            <a:pPr eaLnBrk="1" hangingPunct="1"/>
            <a:r>
              <a:rPr lang="tr-TR" altLang="tr-TR"/>
              <a:t>E-Ticaret türleri /  B2C</a:t>
            </a:r>
          </a:p>
        </p:txBody>
      </p:sp>
      <p:sp>
        <p:nvSpPr>
          <p:cNvPr id="10243" name="Rectangle 3">
            <a:extLst>
              <a:ext uri="{FF2B5EF4-FFF2-40B4-BE49-F238E27FC236}">
                <a16:creationId xmlns:a16="http://schemas.microsoft.com/office/drawing/2014/main" id="{FFC71736-B18F-FC13-69A6-481481910856}"/>
              </a:ext>
            </a:extLst>
          </p:cNvPr>
          <p:cNvSpPr txBox="1">
            <a:spLocks noChangeArrowheads="1"/>
          </p:cNvSpPr>
          <p:nvPr/>
        </p:nvSpPr>
        <p:spPr bwMode="auto">
          <a:xfrm>
            <a:off x="252413" y="1341438"/>
            <a:ext cx="7462837" cy="501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lnSpc>
                <a:spcPct val="90000"/>
              </a:lnSpc>
              <a:spcBef>
                <a:spcPct val="0"/>
              </a:spcBef>
              <a:buClrTx/>
              <a:buSzTx/>
              <a:buFontTx/>
              <a:buNone/>
            </a:pPr>
            <a:r>
              <a:rPr lang="tr-TR" altLang="tr-TR" sz="2000" b="1">
                <a:latin typeface="Calibri" panose="020F0502020204030204" pitchFamily="34" charset="0"/>
              </a:rPr>
              <a:t>2. Şirket-Tüketici Arası Elektronik Ticaret (B2C-Business to consumer / costumer) :</a:t>
            </a:r>
            <a:r>
              <a:rPr lang="tr-TR" altLang="tr-TR" sz="2000">
                <a:latin typeface="Calibri" panose="020F0502020204030204" pitchFamily="34" charset="0"/>
              </a:rPr>
              <a:t> Elektronik ticaretin en çok bilinen türüdür. Sanal Mağaza uygulamaları ile İnternette firmalar elektronik ortamda; bilgisayardan otomobile, kitaptan pizzaya birçok ürünün doğrudan tüketiciye satışını yapmaya başlamıştır. Yaygın GSM kullanımı ile birlikte wap teknolojisi de gelişmekte olup, yer ve zaman gibi kısıtlar olmaksızın elektronik ticaret yapılan uygun bir ortam haline gelmiştir.</a:t>
            </a:r>
          </a:p>
        </p:txBody>
      </p:sp>
      <p:pic>
        <p:nvPicPr>
          <p:cNvPr id="10244" name="Picture 4">
            <a:extLst>
              <a:ext uri="{FF2B5EF4-FFF2-40B4-BE49-F238E27FC236}">
                <a16:creationId xmlns:a16="http://schemas.microsoft.com/office/drawing/2014/main" id="{9D94EE14-2917-622B-B826-D45A44EEB0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3357563"/>
            <a:ext cx="7034213" cy="330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a:extLst>
              <a:ext uri="{FF2B5EF4-FFF2-40B4-BE49-F238E27FC236}">
                <a16:creationId xmlns:a16="http://schemas.microsoft.com/office/drawing/2014/main" id="{B84EB3D7-6475-AC0C-3F0D-0ECD3DF2123D}"/>
              </a:ext>
            </a:extLst>
          </p:cNvPr>
          <p:cNvSpPr>
            <a:spLocks noGrp="1" noChangeArrowheads="1"/>
          </p:cNvSpPr>
          <p:nvPr>
            <p:ph type="ctrTitle"/>
          </p:nvPr>
        </p:nvSpPr>
        <p:spPr>
          <a:xfrm>
            <a:off x="323850" y="692150"/>
            <a:ext cx="8610600" cy="609600"/>
          </a:xfrm>
          <a:ln>
            <a:miter lim="800000"/>
            <a:headEnd/>
            <a:tailEnd/>
          </a:ln>
        </p:spPr>
        <p:txBody>
          <a:bodyPr/>
          <a:lstStyle/>
          <a:p>
            <a:pPr eaLnBrk="1" fontAlgn="auto" hangingPunct="1">
              <a:spcAft>
                <a:spcPts val="0"/>
              </a:spcAft>
              <a:defRPr/>
            </a:pPr>
            <a:r>
              <a:rPr lang="tr-TR" sz="4000">
                <a:solidFill>
                  <a:schemeClr val="tx1"/>
                </a:solidFill>
              </a:rPr>
              <a:t>B2C Pazarlama ve E-Ticaret Stratejileri</a:t>
            </a:r>
            <a:endParaRPr lang="en-US" sz="4000">
              <a:solidFill>
                <a:schemeClr val="tx1"/>
              </a:solidFill>
            </a:endParaRPr>
          </a:p>
        </p:txBody>
      </p:sp>
      <p:sp>
        <p:nvSpPr>
          <p:cNvPr id="11267" name="Rectangle 3">
            <a:extLst>
              <a:ext uri="{FF2B5EF4-FFF2-40B4-BE49-F238E27FC236}">
                <a16:creationId xmlns:a16="http://schemas.microsoft.com/office/drawing/2014/main" id="{D11A4A35-9E35-18D5-518B-AC8BDF7600CE}"/>
              </a:ext>
            </a:extLst>
          </p:cNvPr>
          <p:cNvSpPr>
            <a:spLocks noChangeArrowheads="1"/>
          </p:cNvSpPr>
          <p:nvPr/>
        </p:nvSpPr>
        <p:spPr bwMode="auto">
          <a:xfrm>
            <a:off x="914400" y="1295400"/>
            <a:ext cx="731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50000"/>
              </a:spcBef>
              <a:buClrTx/>
              <a:buSzTx/>
              <a:buFontTx/>
              <a:buNone/>
            </a:pPr>
            <a:endParaRPr lang="tr-TR" altLang="tr-TR" sz="2400">
              <a:latin typeface="Arial" panose="020B0604020202020204" pitchFamily="34" charset="0"/>
            </a:endParaRPr>
          </a:p>
        </p:txBody>
      </p:sp>
      <p:sp>
        <p:nvSpPr>
          <p:cNvPr id="11268" name="Text Box 4">
            <a:extLst>
              <a:ext uri="{FF2B5EF4-FFF2-40B4-BE49-F238E27FC236}">
                <a16:creationId xmlns:a16="http://schemas.microsoft.com/office/drawing/2014/main" id="{3D3540F4-BE5D-037F-60D2-BC09A3EE5103}"/>
              </a:ext>
            </a:extLst>
          </p:cNvPr>
          <p:cNvSpPr txBox="1">
            <a:spLocks noChangeArrowheads="1"/>
          </p:cNvSpPr>
          <p:nvPr/>
        </p:nvSpPr>
        <p:spPr bwMode="auto">
          <a:xfrm>
            <a:off x="685800" y="1539875"/>
            <a:ext cx="8153400" cy="356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50000"/>
              </a:spcBef>
              <a:buClrTx/>
              <a:buSzTx/>
              <a:buFontTx/>
              <a:buNone/>
            </a:pPr>
            <a:r>
              <a:rPr lang="tr-TR" altLang="tr-TR" sz="2400">
                <a:latin typeface="Arial" panose="020B0604020202020204" pitchFamily="34" charset="0"/>
              </a:rPr>
              <a:t>World Wide Web, şirketler ve onların müşterileri için pazarlama ve satışta bazı farklı kulvarlar ortaya çıkartıyor :</a:t>
            </a:r>
          </a:p>
          <a:p>
            <a:pPr lvl="1" eaLnBrk="1" hangingPunct="1">
              <a:spcBef>
                <a:spcPct val="50000"/>
              </a:spcBef>
              <a:buClr>
                <a:srgbClr val="FF3300"/>
              </a:buClr>
              <a:buSzTx/>
              <a:buFont typeface="Wingdings" panose="05000000000000000000" pitchFamily="2" charset="2"/>
              <a:buChar char="§"/>
            </a:pPr>
            <a:r>
              <a:rPr lang="tr-TR" altLang="tr-TR">
                <a:latin typeface="Arial" panose="020B0604020202020204" pitchFamily="34" charset="0"/>
              </a:rPr>
              <a:t> Etkileşim </a:t>
            </a:r>
          </a:p>
          <a:p>
            <a:pPr lvl="1" eaLnBrk="1" hangingPunct="1">
              <a:spcBef>
                <a:spcPct val="50000"/>
              </a:spcBef>
              <a:buClr>
                <a:srgbClr val="FF3300"/>
              </a:buClr>
              <a:buSzTx/>
              <a:buFont typeface="Wingdings" panose="05000000000000000000" pitchFamily="2" charset="2"/>
              <a:buChar char="§"/>
            </a:pPr>
            <a:r>
              <a:rPr lang="tr-TR" altLang="tr-TR">
                <a:latin typeface="Arial" panose="020B0604020202020204" pitchFamily="34" charset="0"/>
              </a:rPr>
              <a:t> Hızlı cevap alma/verme</a:t>
            </a:r>
          </a:p>
          <a:p>
            <a:pPr lvl="1" eaLnBrk="1" hangingPunct="1">
              <a:spcBef>
                <a:spcPct val="50000"/>
              </a:spcBef>
              <a:buClr>
                <a:srgbClr val="FF3300"/>
              </a:buClr>
              <a:buSzTx/>
              <a:buFont typeface="Wingdings" panose="05000000000000000000" pitchFamily="2" charset="2"/>
              <a:buChar char="§"/>
            </a:pPr>
            <a:r>
              <a:rPr lang="tr-TR" altLang="tr-TR">
                <a:latin typeface="Arial" panose="020B0604020202020204" pitchFamily="34" charset="0"/>
              </a:rPr>
              <a:t> Heryerden erişim</a:t>
            </a:r>
          </a:p>
          <a:p>
            <a:pPr lvl="1" eaLnBrk="1" hangingPunct="1">
              <a:spcBef>
                <a:spcPct val="50000"/>
              </a:spcBef>
              <a:buClr>
                <a:srgbClr val="FF3300"/>
              </a:buClr>
              <a:buSzTx/>
              <a:buFont typeface="Wingdings" panose="05000000000000000000" pitchFamily="2" charset="2"/>
              <a:buChar char="§"/>
            </a:pPr>
            <a:r>
              <a:rPr lang="tr-TR" altLang="tr-TR">
                <a:latin typeface="Arial" panose="020B0604020202020204" pitchFamily="34" charset="0"/>
              </a:rPr>
              <a:t> Gelen kişiye özel bilgi</a:t>
            </a:r>
          </a:p>
          <a:p>
            <a:pPr lvl="1" eaLnBrk="1" hangingPunct="1">
              <a:spcBef>
                <a:spcPct val="50000"/>
              </a:spcBef>
              <a:buClr>
                <a:srgbClr val="FF3300"/>
              </a:buClr>
              <a:buSzTx/>
              <a:buFont typeface="Wingdings" panose="05000000000000000000" pitchFamily="2" charset="2"/>
              <a:buChar char="§"/>
            </a:pPr>
            <a:r>
              <a:rPr lang="tr-TR" altLang="tr-TR">
                <a:latin typeface="Arial" panose="020B0604020202020204" pitchFamily="34" charset="0"/>
              </a:rPr>
              <a:t> Çok dar bir alanda oluşan pazarlama ve satış çevrimi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a:extLst>
              <a:ext uri="{FF2B5EF4-FFF2-40B4-BE49-F238E27FC236}">
                <a16:creationId xmlns:a16="http://schemas.microsoft.com/office/drawing/2014/main" id="{73A29A9C-C192-6FB2-1EA7-3AF84864B29B}"/>
              </a:ext>
            </a:extLst>
          </p:cNvPr>
          <p:cNvSpPr>
            <a:spLocks noGrp="1" noChangeArrowheads="1"/>
          </p:cNvSpPr>
          <p:nvPr>
            <p:ph type="ctrTitle"/>
          </p:nvPr>
        </p:nvSpPr>
        <p:spPr>
          <a:xfrm>
            <a:off x="323850" y="620713"/>
            <a:ext cx="8610600" cy="609600"/>
          </a:xfrm>
          <a:ln>
            <a:miter lim="800000"/>
            <a:headEnd/>
            <a:tailEnd/>
          </a:ln>
        </p:spPr>
        <p:txBody>
          <a:bodyPr/>
          <a:lstStyle/>
          <a:p>
            <a:pPr eaLnBrk="1" fontAlgn="auto" hangingPunct="1">
              <a:spcAft>
                <a:spcPts val="0"/>
              </a:spcAft>
              <a:defRPr/>
            </a:pPr>
            <a:r>
              <a:rPr lang="tr-TR" sz="3600">
                <a:solidFill>
                  <a:schemeClr val="tx1"/>
                </a:solidFill>
              </a:rPr>
              <a:t>B2C Pazarlama ve E-Ticaret Stratejileri</a:t>
            </a:r>
            <a:endParaRPr lang="en-US" sz="3600">
              <a:solidFill>
                <a:schemeClr val="tx1"/>
              </a:solidFill>
            </a:endParaRPr>
          </a:p>
        </p:txBody>
      </p:sp>
      <p:sp>
        <p:nvSpPr>
          <p:cNvPr id="12291" name="Rectangle 3">
            <a:extLst>
              <a:ext uri="{FF2B5EF4-FFF2-40B4-BE49-F238E27FC236}">
                <a16:creationId xmlns:a16="http://schemas.microsoft.com/office/drawing/2014/main" id="{3B3FB899-0C07-6D27-33D2-96E59CB92892}"/>
              </a:ext>
            </a:extLst>
          </p:cNvPr>
          <p:cNvSpPr>
            <a:spLocks noChangeArrowheads="1"/>
          </p:cNvSpPr>
          <p:nvPr/>
        </p:nvSpPr>
        <p:spPr bwMode="auto">
          <a:xfrm>
            <a:off x="914400" y="1295400"/>
            <a:ext cx="731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50000"/>
              </a:spcBef>
              <a:buClrTx/>
              <a:buSzTx/>
              <a:buFontTx/>
              <a:buNone/>
            </a:pPr>
            <a:endParaRPr lang="tr-TR" altLang="tr-TR" sz="2400">
              <a:latin typeface="Arial" panose="020B0604020202020204" pitchFamily="34" charset="0"/>
            </a:endParaRPr>
          </a:p>
        </p:txBody>
      </p:sp>
      <p:sp>
        <p:nvSpPr>
          <p:cNvPr id="12292" name="Text Box 4">
            <a:extLst>
              <a:ext uri="{FF2B5EF4-FFF2-40B4-BE49-F238E27FC236}">
                <a16:creationId xmlns:a16="http://schemas.microsoft.com/office/drawing/2014/main" id="{F95CA61D-0BC2-C9BA-A145-BB8FBE04AF62}"/>
              </a:ext>
            </a:extLst>
          </p:cNvPr>
          <p:cNvSpPr txBox="1">
            <a:spLocks noChangeArrowheads="1"/>
          </p:cNvSpPr>
          <p:nvPr/>
        </p:nvSpPr>
        <p:spPr bwMode="auto">
          <a:xfrm>
            <a:off x="685800" y="1371600"/>
            <a:ext cx="8153400" cy="538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eaLnBrk="1" hangingPunct="1">
              <a:spcBef>
                <a:spcPct val="50000"/>
              </a:spcBef>
              <a:buClrTx/>
              <a:buSzTx/>
              <a:buFontTx/>
              <a:buNone/>
            </a:pPr>
            <a:r>
              <a:rPr lang="tr-TR" altLang="tr-TR" sz="2400">
                <a:latin typeface="Arial" panose="020B0604020202020204" pitchFamily="34" charset="0"/>
              </a:rPr>
              <a:t>eTicaret aynı zamanda fiyatlandırma ve ürünlerin müşteriye satışı konusundaki paradigmaları da değiştiriyor. Amazon.com gibi yeni sanal şirketler, sıfır stok ile çalışıyor. Burada yaptıkları sadece, malı müşteriye teslim etmek için bazı parçaları bir araya getirmek. Bunlar da :</a:t>
            </a:r>
          </a:p>
          <a:p>
            <a:pPr lvl="1" eaLnBrk="1" hangingPunct="1">
              <a:spcBef>
                <a:spcPct val="50000"/>
              </a:spcBef>
              <a:buClr>
                <a:srgbClr val="FF3300"/>
              </a:buClr>
              <a:buSzTx/>
              <a:buFont typeface="Wingdings" panose="05000000000000000000" pitchFamily="2" charset="2"/>
              <a:buChar char="§"/>
            </a:pPr>
            <a:r>
              <a:rPr lang="tr-TR" altLang="tr-TR">
                <a:latin typeface="Arial" panose="020B0604020202020204" pitchFamily="34" charset="0"/>
              </a:rPr>
              <a:t> Web sayfası </a:t>
            </a:r>
          </a:p>
          <a:p>
            <a:pPr lvl="1" eaLnBrk="1" hangingPunct="1">
              <a:spcBef>
                <a:spcPct val="50000"/>
              </a:spcBef>
              <a:buClr>
                <a:srgbClr val="FF3300"/>
              </a:buClr>
              <a:buSzTx/>
              <a:buFont typeface="Wingdings" panose="05000000000000000000" pitchFamily="2" charset="2"/>
              <a:buChar char="§"/>
            </a:pPr>
            <a:r>
              <a:rPr lang="tr-TR" altLang="tr-TR">
                <a:latin typeface="Arial" panose="020B0604020202020204" pitchFamily="34" charset="0"/>
              </a:rPr>
              <a:t> Anlık ürün bilgileri erişim sistemi</a:t>
            </a:r>
          </a:p>
          <a:p>
            <a:pPr lvl="1" eaLnBrk="1" hangingPunct="1">
              <a:spcBef>
                <a:spcPct val="50000"/>
              </a:spcBef>
              <a:buClr>
                <a:srgbClr val="FF3300"/>
              </a:buClr>
              <a:buSzTx/>
              <a:buFont typeface="Wingdings" panose="05000000000000000000" pitchFamily="2" charset="2"/>
              <a:buChar char="§"/>
            </a:pPr>
            <a:r>
              <a:rPr lang="tr-TR" altLang="tr-TR">
                <a:latin typeface="Arial" panose="020B0604020202020204" pitchFamily="34" charset="0"/>
              </a:rPr>
              <a:t> Stratejik işbirlikleri ve ortaklıklar</a:t>
            </a:r>
          </a:p>
          <a:p>
            <a:pPr lvl="1" eaLnBrk="1" hangingPunct="1">
              <a:spcBef>
                <a:spcPct val="50000"/>
              </a:spcBef>
              <a:buClr>
                <a:srgbClr val="FF3300"/>
              </a:buClr>
              <a:buSzTx/>
              <a:buFont typeface="Wingdings" panose="05000000000000000000" pitchFamily="2" charset="2"/>
              <a:buChar char="§"/>
            </a:pPr>
            <a:r>
              <a:rPr lang="tr-TR" altLang="tr-TR">
                <a:latin typeface="Arial" panose="020B0604020202020204" pitchFamily="34" charset="0"/>
              </a:rPr>
              <a:t> Web sayfasından elektronik olarak para ödeme seçeneği</a:t>
            </a:r>
          </a:p>
          <a:p>
            <a:pPr lvl="1" eaLnBrk="1" hangingPunct="1">
              <a:spcBef>
                <a:spcPct val="50000"/>
              </a:spcBef>
              <a:buClr>
                <a:srgbClr val="FF3300"/>
              </a:buClr>
              <a:buSzTx/>
              <a:buFont typeface="Wingdings" panose="05000000000000000000" pitchFamily="2" charset="2"/>
              <a:buChar char="§"/>
            </a:pPr>
            <a:r>
              <a:rPr lang="tr-TR" altLang="tr-TR">
                <a:latin typeface="Arial" panose="020B0604020202020204" pitchFamily="34" charset="0"/>
              </a:rPr>
              <a:t> Ürünü müşteriye teslim etmek için kullanılan dağıtma kanalları (UPS, FedEx vb)</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1C86093-29FC-67C2-FC21-D29F13CBBFFB}"/>
              </a:ext>
            </a:extLst>
          </p:cNvPr>
          <p:cNvSpPr>
            <a:spLocks noGrp="1" noRot="1"/>
          </p:cNvSpPr>
          <p:nvPr>
            <p:ph type="title"/>
          </p:nvPr>
        </p:nvSpPr>
        <p:spPr/>
        <p:txBody>
          <a:bodyPr/>
          <a:lstStyle/>
          <a:p>
            <a:pPr eaLnBrk="1" hangingPunct="1"/>
            <a:r>
              <a:rPr lang="tr-TR" altLang="tr-TR"/>
              <a:t>?</a:t>
            </a:r>
          </a:p>
        </p:txBody>
      </p:sp>
      <p:sp>
        <p:nvSpPr>
          <p:cNvPr id="12291" name="Rectangle 3">
            <a:extLst>
              <a:ext uri="{FF2B5EF4-FFF2-40B4-BE49-F238E27FC236}">
                <a16:creationId xmlns:a16="http://schemas.microsoft.com/office/drawing/2014/main" id="{D8E99399-2BDC-2685-CB76-D6BB99C24AA4}"/>
              </a:ext>
            </a:extLst>
          </p:cNvPr>
          <p:cNvSpPr>
            <a:spLocks noGrp="1" noChangeArrowheads="1"/>
          </p:cNvSpPr>
          <p:nvPr>
            <p:ph idx="1"/>
          </p:nvPr>
        </p:nvSpPr>
        <p:spPr/>
        <p:txBody>
          <a:bodyPr>
            <a:normAutofit lnSpcReduction="10000"/>
          </a:bodyPr>
          <a:lstStyle/>
          <a:p>
            <a:pPr marL="533400" indent="-533400" eaLnBrk="1" fontAlgn="auto" hangingPunct="1">
              <a:lnSpc>
                <a:spcPct val="80000"/>
              </a:lnSpc>
              <a:spcAft>
                <a:spcPts val="0"/>
              </a:spcAft>
              <a:buClr>
                <a:schemeClr val="accent3"/>
              </a:buClr>
              <a:buFont typeface="Wingdings 2"/>
              <a:buChar char=""/>
              <a:defRPr/>
            </a:pPr>
            <a:r>
              <a:rPr lang="tr-TR" sz="2800" dirty="0">
                <a:latin typeface="Times New Roman" pitchFamily="18" charset="0"/>
                <a:cs typeface="Times New Roman" pitchFamily="18" charset="0"/>
              </a:rPr>
              <a:t>İ</a:t>
            </a:r>
            <a:r>
              <a:rPr lang="de-DE" sz="2800" dirty="0" err="1">
                <a:latin typeface="Times New Roman" pitchFamily="18" charset="0"/>
                <a:cs typeface="Times New Roman" pitchFamily="18" charset="0"/>
              </a:rPr>
              <a:t>nternette</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gezinirken</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bir</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websitesi</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keşfediyorsunuz</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Bahsedilen</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websitesinde</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bazı</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ürünler</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satılmakta</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ve</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bu</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ürünlerle</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ilgili</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açıklamalar</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fiyatlar</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ve</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fotoğraflar</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yer</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almakta</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Ayrıca</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müşteriler</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ürünlerle</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ilgili</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fiyat</a:t>
            </a:r>
            <a:r>
              <a:rPr lang="de-DE" sz="2800" dirty="0">
                <a:latin typeface="Times New Roman" pitchFamily="18" charset="0"/>
                <a:cs typeface="Times New Roman" pitchFamily="18" charset="0"/>
              </a:rPr>
              <a:t> </a:t>
            </a:r>
            <a:r>
              <a:rPr lang="de-DE" sz="2800" dirty="0" err="1">
                <a:latin typeface="Times New Roman" pitchFamily="18" charset="0"/>
                <a:cs typeface="Times New Roman" pitchFamily="18" charset="0"/>
              </a:rPr>
              <a:t>teklifleri</a:t>
            </a:r>
            <a:r>
              <a:rPr lang="de-DE" sz="2800" dirty="0">
                <a:latin typeface="Times New Roman" pitchFamily="18" charset="0"/>
                <a:cs typeface="Times New Roman" pitchFamily="18" charset="0"/>
              </a:rPr>
              <a:t> de </a:t>
            </a:r>
            <a:r>
              <a:rPr lang="de-DE" sz="2800" dirty="0" err="1">
                <a:latin typeface="Times New Roman" pitchFamily="18" charset="0"/>
                <a:cs typeface="Times New Roman" pitchFamily="18" charset="0"/>
              </a:rPr>
              <a:t>sunabiliyorlar</a:t>
            </a:r>
            <a:r>
              <a:rPr lang="de-DE"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Diğer</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bir</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ifadeyle</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açık</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arttırma</a:t>
            </a:r>
            <a:r>
              <a:rPr lang="en-US" sz="2800" dirty="0">
                <a:latin typeface="Times New Roman" pitchFamily="18" charset="0"/>
                <a:cs typeface="Times New Roman" pitchFamily="18" charset="0"/>
              </a:rPr>
              <a:t> da </a:t>
            </a:r>
            <a:r>
              <a:rPr lang="en-US" sz="2800" dirty="0" err="1">
                <a:latin typeface="Times New Roman" pitchFamily="18" charset="0"/>
                <a:cs typeface="Times New Roman" pitchFamily="18" charset="0"/>
              </a:rPr>
              <a:t>söz</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konusu</a:t>
            </a:r>
            <a:r>
              <a:rPr lang="en-US" sz="2800" dirty="0">
                <a:latin typeface="Times New Roman" pitchFamily="18" charset="0"/>
                <a:cs typeface="Times New Roman" pitchFamily="18" charset="0"/>
              </a:rPr>
              <a:t>. Bu </a:t>
            </a:r>
            <a:r>
              <a:rPr lang="en-US" sz="2800" dirty="0" err="1">
                <a:latin typeface="Times New Roman" pitchFamily="18" charset="0"/>
                <a:cs typeface="Times New Roman" pitchFamily="18" charset="0"/>
              </a:rPr>
              <a:t>websitesinin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faaliyetleri</a:t>
            </a:r>
            <a:r>
              <a:rPr lang="en-US" sz="2800" dirty="0">
                <a:latin typeface="Times New Roman" pitchFamily="18" charset="0"/>
                <a:cs typeface="Times New Roman" pitchFamily="18" charset="0"/>
              </a:rPr>
              <a:t> hangi e-</a:t>
            </a:r>
            <a:r>
              <a:rPr lang="en-US" sz="2800" dirty="0" err="1">
                <a:latin typeface="Times New Roman" pitchFamily="18" charset="0"/>
                <a:cs typeface="Times New Roman" pitchFamily="18" charset="0"/>
              </a:rPr>
              <a:t>ticaret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tipine</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örnek</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teşkil</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etmektedir</a:t>
            </a:r>
            <a:r>
              <a:rPr lang="en-US" sz="2800" dirty="0">
                <a:latin typeface="Times New Roman" pitchFamily="18" charset="0"/>
                <a:cs typeface="Times New Roman" pitchFamily="18" charset="0"/>
              </a:rPr>
              <a:t>?</a:t>
            </a:r>
            <a:r>
              <a:rPr lang="tr-TR" sz="2800" dirty="0">
                <a:latin typeface="Times New Roman" pitchFamily="18" charset="0"/>
                <a:cs typeface="Times New Roman" pitchFamily="18" charset="0"/>
              </a:rPr>
              <a:t> </a:t>
            </a:r>
          </a:p>
          <a:p>
            <a:pPr marL="533400" indent="-533400" eaLnBrk="1" fontAlgn="auto" hangingPunct="1">
              <a:lnSpc>
                <a:spcPct val="80000"/>
              </a:lnSpc>
              <a:spcAft>
                <a:spcPts val="0"/>
              </a:spcAft>
              <a:buClr>
                <a:schemeClr val="accent3"/>
              </a:buClr>
              <a:buFont typeface="Wingdings" pitchFamily="2" charset="2"/>
              <a:buNone/>
              <a:defRPr/>
            </a:pPr>
            <a:endParaRPr lang="tr-TR" sz="2800" dirty="0">
              <a:latin typeface="Times New Roman" pitchFamily="18" charset="0"/>
              <a:cs typeface="Times New Roman" pitchFamily="18" charset="0"/>
            </a:endParaRPr>
          </a:p>
          <a:p>
            <a:pPr marL="533400" indent="-533400" eaLnBrk="1" fontAlgn="auto" hangingPunct="1">
              <a:lnSpc>
                <a:spcPct val="80000"/>
              </a:lnSpc>
              <a:spcAft>
                <a:spcPts val="0"/>
              </a:spcAft>
              <a:buClr>
                <a:schemeClr val="accent3"/>
              </a:buClr>
              <a:buFont typeface="Wingdings 2"/>
              <a:buChar char=""/>
              <a:defRPr/>
            </a:pPr>
            <a:r>
              <a:rPr lang="en-US" sz="2800" b="1" dirty="0">
                <a:latin typeface="Times New Roman" pitchFamily="18" charset="0"/>
                <a:cs typeface="Times New Roman" pitchFamily="18" charset="0"/>
              </a:rPr>
              <a:t>B2C</a:t>
            </a:r>
            <a:endParaRPr lang="en-US" sz="2800" dirty="0">
              <a:latin typeface="Times New Roman" pitchFamily="18" charset="0"/>
              <a:cs typeface="Times New Roman" pitchFamily="18" charset="0"/>
            </a:endParaRPr>
          </a:p>
          <a:p>
            <a:pPr marL="533400" indent="-533400" eaLnBrk="1" fontAlgn="auto" hangingPunct="1">
              <a:lnSpc>
                <a:spcPct val="80000"/>
              </a:lnSpc>
              <a:spcAft>
                <a:spcPts val="0"/>
              </a:spcAft>
              <a:buClr>
                <a:schemeClr val="accent3"/>
              </a:buClr>
              <a:buFont typeface="Wingdings 2"/>
              <a:buChar char=""/>
              <a:defRPr/>
            </a:pPr>
            <a:r>
              <a:rPr lang="en-US" sz="2800" b="1" dirty="0"/>
              <a:t>B2B</a:t>
            </a:r>
            <a:endParaRPr lang="en-US" sz="2800" dirty="0"/>
          </a:p>
          <a:p>
            <a:pPr marL="533400" indent="-533400" eaLnBrk="1" fontAlgn="auto" hangingPunct="1">
              <a:lnSpc>
                <a:spcPct val="80000"/>
              </a:lnSpc>
              <a:spcAft>
                <a:spcPts val="0"/>
              </a:spcAft>
              <a:buClr>
                <a:schemeClr val="accent3"/>
              </a:buClr>
              <a:buFont typeface="Wingdings 2"/>
              <a:buChar char=""/>
              <a:defRPr/>
            </a:pPr>
            <a:r>
              <a:rPr lang="en-US" sz="2800" b="1" dirty="0"/>
              <a:t>C2C</a:t>
            </a:r>
            <a:endParaRPr lang="en-US" sz="2800" dirty="0"/>
          </a:p>
          <a:p>
            <a:pPr marL="533400" indent="-533400" eaLnBrk="1" fontAlgn="auto" hangingPunct="1">
              <a:lnSpc>
                <a:spcPct val="80000"/>
              </a:lnSpc>
              <a:spcAft>
                <a:spcPts val="0"/>
              </a:spcAft>
              <a:buClr>
                <a:schemeClr val="accent3"/>
              </a:buClr>
              <a:buFont typeface="Wingdings 2"/>
              <a:buChar char=""/>
              <a:defRPr/>
            </a:pPr>
            <a:r>
              <a:rPr lang="en-US" sz="2800" b="1" dirty="0"/>
              <a:t>C2B</a:t>
            </a:r>
            <a:endParaRPr lang="tr-TR" sz="2800" dirty="0"/>
          </a:p>
          <a:p>
            <a:pPr marL="533400" indent="-533400" eaLnBrk="1" fontAlgn="auto" hangingPunct="1">
              <a:lnSpc>
                <a:spcPct val="80000"/>
              </a:lnSpc>
              <a:spcAft>
                <a:spcPts val="0"/>
              </a:spcAft>
              <a:buClr>
                <a:schemeClr val="accent3"/>
              </a:buClr>
              <a:buFont typeface="Arial" charset="0"/>
              <a:buNone/>
              <a:defRPr/>
            </a:pPr>
            <a:endParaRPr lang="tr-TR" sz="2400" dirty="0">
              <a:latin typeface="Verdan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77A03BB2-1D5A-1A5D-931A-06B25EF0BD7D}"/>
              </a:ext>
            </a:extLst>
          </p:cNvPr>
          <p:cNvSpPr>
            <a:spLocks noGrp="1" noRot="1"/>
          </p:cNvSpPr>
          <p:nvPr>
            <p:ph type="title"/>
          </p:nvPr>
        </p:nvSpPr>
        <p:spPr/>
        <p:txBody>
          <a:bodyPr/>
          <a:lstStyle/>
          <a:p>
            <a:pPr eaLnBrk="1" hangingPunct="1"/>
            <a:r>
              <a:rPr lang="tr-TR" altLang="tr-TR"/>
              <a:t>3.B2G   E -Devlet</a:t>
            </a:r>
          </a:p>
        </p:txBody>
      </p:sp>
      <p:sp>
        <p:nvSpPr>
          <p:cNvPr id="14339" name="Rectangle 3">
            <a:extLst>
              <a:ext uri="{FF2B5EF4-FFF2-40B4-BE49-F238E27FC236}">
                <a16:creationId xmlns:a16="http://schemas.microsoft.com/office/drawing/2014/main" id="{2A4DD6F0-2332-9518-D4F1-D9A3878E87BF}"/>
              </a:ext>
            </a:extLst>
          </p:cNvPr>
          <p:cNvSpPr>
            <a:spLocks noGrp="1" noRot="1"/>
          </p:cNvSpPr>
          <p:nvPr>
            <p:ph idx="1"/>
          </p:nvPr>
        </p:nvSpPr>
        <p:spPr/>
        <p:txBody>
          <a:bodyPr/>
          <a:lstStyle/>
          <a:p>
            <a:pPr eaLnBrk="1" hangingPunct="1">
              <a:lnSpc>
                <a:spcPct val="90000"/>
              </a:lnSpc>
            </a:pPr>
            <a:r>
              <a:rPr lang="tr-TR" altLang="tr-TR"/>
              <a:t>Vergi ödemek</a:t>
            </a:r>
          </a:p>
          <a:p>
            <a:pPr eaLnBrk="1" hangingPunct="1">
              <a:lnSpc>
                <a:spcPct val="90000"/>
              </a:lnSpc>
            </a:pPr>
            <a:r>
              <a:rPr lang="tr-TR" altLang="tr-TR"/>
              <a:t>Sağlık karnesi almak</a:t>
            </a:r>
          </a:p>
          <a:p>
            <a:pPr eaLnBrk="1" hangingPunct="1">
              <a:lnSpc>
                <a:spcPct val="90000"/>
              </a:lnSpc>
            </a:pPr>
            <a:r>
              <a:rPr lang="tr-TR" altLang="tr-TR"/>
              <a:t>İşletme ruhsatı almak.</a:t>
            </a:r>
          </a:p>
          <a:p>
            <a:pPr eaLnBrk="1" hangingPunct="1">
              <a:lnSpc>
                <a:spcPct val="90000"/>
              </a:lnSpc>
            </a:pPr>
            <a:r>
              <a:rPr lang="tr-TR" altLang="tr-TR"/>
              <a:t>Pasaport almak</a:t>
            </a:r>
          </a:p>
          <a:p>
            <a:pPr eaLnBrk="1" hangingPunct="1">
              <a:lnSpc>
                <a:spcPct val="90000"/>
              </a:lnSpc>
            </a:pPr>
            <a:r>
              <a:rPr lang="tr-TR" altLang="tr-TR"/>
              <a:t>Nüfus bilgilerini değiştirmek</a:t>
            </a:r>
          </a:p>
          <a:p>
            <a:pPr eaLnBrk="1" hangingPunct="1">
              <a:lnSpc>
                <a:spcPct val="90000"/>
              </a:lnSpc>
            </a:pPr>
            <a:r>
              <a:rPr lang="tr-TR" altLang="tr-TR"/>
              <a:t>Köpeğinizin kaydını yaptırmak</a:t>
            </a:r>
          </a:p>
          <a:p>
            <a:pPr eaLnBrk="1" hangingPunct="1">
              <a:lnSpc>
                <a:spcPct val="90000"/>
              </a:lnSpc>
            </a:pPr>
            <a:r>
              <a:rPr lang="tr-TR" altLang="tr-TR"/>
              <a:t>İkametgah kağıdı almak.</a:t>
            </a:r>
          </a:p>
          <a:p>
            <a:pPr eaLnBrk="1" hangingPunct="1">
              <a:lnSpc>
                <a:spcPct val="90000"/>
              </a:lnSpc>
            </a:pPr>
            <a:r>
              <a:rPr lang="tr-TR" altLang="tr-TR"/>
              <a:t>……..</a:t>
            </a:r>
          </a:p>
          <a:p>
            <a:pPr eaLnBrk="1" hangingPunct="1">
              <a:lnSpc>
                <a:spcPct val="90000"/>
              </a:lnSpc>
            </a:pPr>
            <a:endParaRPr lang="tr-TR" alt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3305666</TotalTime>
  <Words>1060</Words>
  <Application>Microsoft Office PowerPoint</Application>
  <PresentationFormat>Ekran Gösterisi (4:3)</PresentationFormat>
  <Paragraphs>101</Paragraphs>
  <Slides>14</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14</vt:i4>
      </vt:variant>
    </vt:vector>
  </HeadingPairs>
  <TitlesOfParts>
    <vt:vector size="23" baseType="lpstr">
      <vt:lpstr>Tahoma</vt:lpstr>
      <vt:lpstr>Arial</vt:lpstr>
      <vt:lpstr>Calibri</vt:lpstr>
      <vt:lpstr>Constantia</vt:lpstr>
      <vt:lpstr>Wingdings 2</vt:lpstr>
      <vt:lpstr>Wingdings</vt:lpstr>
      <vt:lpstr>Times New Roman</vt:lpstr>
      <vt:lpstr>Verdana</vt:lpstr>
      <vt:lpstr>Akış</vt:lpstr>
      <vt:lpstr>PowerPoint Sunusu</vt:lpstr>
      <vt:lpstr>E-Ticaret türleri</vt:lpstr>
      <vt:lpstr>B2B</vt:lpstr>
      <vt:lpstr>E-Ticaret türleri / B2B </vt:lpstr>
      <vt:lpstr>E-Ticaret türleri /  B2C</vt:lpstr>
      <vt:lpstr>B2C Pazarlama ve E-Ticaret Stratejileri</vt:lpstr>
      <vt:lpstr>B2C Pazarlama ve E-Ticaret Stratejileri</vt:lpstr>
      <vt:lpstr>?</vt:lpstr>
      <vt:lpstr>3.B2G   E -Devlet</vt:lpstr>
      <vt:lpstr>?</vt:lpstr>
      <vt:lpstr>E-Ticaret / B2B ne sunar?</vt:lpstr>
      <vt:lpstr>E-Ticaret / B2B de modeller</vt:lpstr>
      <vt:lpstr>E-Ticaret / B2C de modeller</vt:lpstr>
      <vt:lpstr>E-Ticaret türleri / B2G - C2G</vt:lpstr>
    </vt:vector>
  </TitlesOfParts>
  <Company>Microsoft Windows XP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e-ticaret</dc:title>
  <dc:creator>XP_Pro</dc:creator>
  <cp:lastModifiedBy>Selahattin ALAN</cp:lastModifiedBy>
  <cp:revision>312</cp:revision>
  <dcterms:created xsi:type="dcterms:W3CDTF">2008-04-05T10:48:48Z</dcterms:created>
  <dcterms:modified xsi:type="dcterms:W3CDTF">2024-03-22T09:39:58Z</dcterms:modified>
</cp:coreProperties>
</file>